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tags/tag2.xml" ContentType="application/vnd.openxmlformats-officedocument.presentationml.tags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341" r:id="rId4"/>
    <p:sldId id="258" r:id="rId5"/>
    <p:sldId id="342" r:id="rId6"/>
    <p:sldId id="259" r:id="rId7"/>
    <p:sldId id="343" r:id="rId8"/>
    <p:sldId id="344" r:id="rId9"/>
    <p:sldId id="345" r:id="rId10"/>
    <p:sldId id="268" r:id="rId11"/>
    <p:sldId id="261" r:id="rId12"/>
    <p:sldId id="260" r:id="rId13"/>
    <p:sldId id="262" r:id="rId14"/>
    <p:sldId id="265" r:id="rId15"/>
    <p:sldId id="264" r:id="rId16"/>
    <p:sldId id="266" r:id="rId17"/>
    <p:sldId id="267" r:id="rId18"/>
    <p:sldId id="339" r:id="rId19"/>
    <p:sldId id="340" r:id="rId20"/>
    <p:sldId id="319" r:id="rId21"/>
    <p:sldId id="320" r:id="rId22"/>
    <p:sldId id="321" r:id="rId23"/>
    <p:sldId id="269" r:id="rId24"/>
    <p:sldId id="270" r:id="rId25"/>
    <p:sldId id="273" r:id="rId26"/>
    <p:sldId id="346" r:id="rId27"/>
    <p:sldId id="271" r:id="rId28"/>
    <p:sldId id="272" r:id="rId29"/>
    <p:sldId id="274" r:id="rId30"/>
    <p:sldId id="275" r:id="rId31"/>
    <p:sldId id="276" r:id="rId32"/>
    <p:sldId id="278" r:id="rId33"/>
    <p:sldId id="277" r:id="rId34"/>
    <p:sldId id="347" r:id="rId35"/>
    <p:sldId id="349" r:id="rId3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98" autoAdjust="0"/>
  </p:normalViewPr>
  <p:slideViewPr>
    <p:cSldViewPr>
      <p:cViewPr varScale="1">
        <p:scale>
          <a:sx n="81" d="100"/>
          <a:sy n="81" d="100"/>
        </p:scale>
        <p:origin x="-8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807F3B49-A6E6-4BB9-AAFA-00C3ECC9C22A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8223F390-479B-4FC5-8D3D-89212CDEC9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C42519AC-EBA4-41EB-B4C9-C6D9647D4499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698500"/>
            <a:ext cx="4646612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2302" tIns="46151" rIns="92302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6ABC8A72-0CCF-4AF1-AE50-0EFCBE8F97D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C8A72-0CCF-4AF1-AE50-0EFCBE8F97D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5E5E9-9EA2-4FCE-B70B-E88E108922C8}" type="datetimeFigureOut">
              <a:rPr lang="en-US" smtClean="0"/>
              <a:pPr/>
              <a:t>7/9/2011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9AA4-BEE5-4E33-90E1-DAFDE32AA2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1.bp.blogspot.com/-zKFV3RjEhA0/TWrEwvZ24XI/AAAAAAAACC4/3hzCbJ2GK0s/s1600/Kmart-logo%5b1%5d.png&amp;imgrefurl=http://esms.srsmissionschool.com/admin/kmart-logo-2011&amp;h=783&amp;w=993&amp;sz=17&amp;tbnid=CrbRzpsSOb941M:&amp;tbnh=117&amp;tbnw=149&amp;prev=/search?q=kmart+logo&amp;tbm=isch&amp;tbo=u&amp;zoom=1&amp;q=kmart+logo&amp;hl=en-GB&amp;usg=__YUkL0sMQ6kCJ6DQfVJAcUVhdCWY=&amp;sa=X&amp;ei=IAKwTZLuIsjGtAbSpoXyCw&amp;ved=0CBoQ9QEwAQ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www.goodlogo.com/images/logos/swissair_logo_2410.gif&amp;imgrefurl=http://www.goodlogo.com/extended.info/2410&amp;h=95&amp;w=400&amp;sz=4&amp;tbnid=U_5kECkCQ_xcEM:&amp;tbnh=29&amp;tbnw=124&amp;prev=/search?q=swissair+logo&amp;tbm=isch&amp;tbo=u&amp;zoom=1&amp;q=swissair+logo&amp;hl=en-GB&amp;usg=__8xy4kXBBLEgzkVlIB6asi52YqmM=&amp;sa=X&amp;ei=SQewTaabFMqVswaPhNnqCw&amp;ved=0CCwQ9QEwA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Robert_C._Merton.jpg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://en.wikipedia.org/wiki/File:Myron_Scholes_2008_in_Lindau.png" TargetMode="External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8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Financial Distress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16.1-16.4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Bankruptcy in a perfect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Capital Structure and bankruptcy in efficient capital markets:</a:t>
            </a:r>
          </a:p>
          <a:p>
            <a:r>
              <a:rPr lang="en-US" dirty="0" smtClean="0"/>
              <a:t>The M&amp;M propositions hold.</a:t>
            </a:r>
          </a:p>
          <a:p>
            <a:pPr lvl="1"/>
            <a:r>
              <a:rPr lang="en-US" dirty="0" smtClean="0"/>
              <a:t>The value of the firm is independent of the firm’s capital structure</a:t>
            </a:r>
          </a:p>
          <a:p>
            <a:pPr lvl="1"/>
            <a:r>
              <a:rPr lang="en-US" dirty="0" smtClean="0"/>
              <a:t>The total value of the firm to investors (both debt and equity holders) is the same regardless of the firm’s capital structure. There is no disadvantage of using debt financing. </a:t>
            </a:r>
          </a:p>
          <a:p>
            <a:r>
              <a:rPr lang="en-US" dirty="0" smtClean="0"/>
              <a:t>Ownership and division of cash flows does not have implications for firm value</a:t>
            </a:r>
          </a:p>
          <a:p>
            <a:r>
              <a:rPr lang="en-US" dirty="0" smtClean="0"/>
              <a:t>The possibility of bankruptcy does not affect value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Bankruptcy in a perfect market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Armin Industries</a:t>
            </a:r>
            <a:r>
              <a:rPr lang="en-US" dirty="0" smtClean="0"/>
              <a:t>’ revenues have fallen dramatically in the past year. It is launching a new product this year. If it succeeds then its value next year will be $150 million, otherwise its value will be $80 million (beta project = 0, risk free rate is 5%). Both realizations are equally likely. In order to finance the required investment for the new product the company can either (1) issue stock or (2) issue </a:t>
            </a:r>
            <a:r>
              <a:rPr lang="en-US" u="sng" dirty="0" smtClean="0"/>
              <a:t>one year </a:t>
            </a:r>
            <a:r>
              <a:rPr lang="en-US" dirty="0" smtClean="0"/>
              <a:t>debt with total $100 million due. 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In the good state (value $150 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00600"/>
          </a:xfrm>
        </p:spPr>
        <p:txBody>
          <a:bodyPr>
            <a:normAutofit/>
          </a:bodyPr>
          <a:lstStyle/>
          <a:p>
            <a:endParaRPr lang="en-US" b="1" dirty="0" smtClean="0"/>
          </a:p>
          <a:p>
            <a:r>
              <a:rPr lang="en-US" b="1" dirty="0" smtClean="0"/>
              <a:t>Equity financing: </a:t>
            </a:r>
            <a:r>
              <a:rPr lang="en-US" dirty="0" smtClean="0"/>
              <a:t> in the good state the value of equity is $150 million.</a:t>
            </a:r>
          </a:p>
          <a:p>
            <a:r>
              <a:rPr lang="en-US" b="1" dirty="0" smtClean="0"/>
              <a:t>Debt financing:</a:t>
            </a:r>
            <a:r>
              <a:rPr lang="en-US" dirty="0" smtClean="0"/>
              <a:t> in the good state the payment to the debt holders is $100 million.</a:t>
            </a:r>
          </a:p>
          <a:p>
            <a:pPr lvl="1"/>
            <a:r>
              <a:rPr lang="en-US" dirty="0" smtClean="0"/>
              <a:t>What if the firm doesn’t have $100 million handy to pay debt holders? Will the firm default in this case?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In the bad state (value $80 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b="1" i="1" dirty="0" smtClean="0"/>
              <a:t>Bad</a:t>
            </a:r>
            <a:r>
              <a:rPr lang="en-US" b="1" dirty="0" smtClean="0"/>
              <a:t> state:</a:t>
            </a:r>
          </a:p>
          <a:p>
            <a:r>
              <a:rPr lang="en-US" b="1" dirty="0" smtClean="0"/>
              <a:t>Equity financing:</a:t>
            </a:r>
            <a:r>
              <a:rPr lang="en-US" dirty="0" smtClean="0"/>
              <a:t> in the bad state the value of equity is $80 million.</a:t>
            </a:r>
            <a:endParaRPr lang="en-US" b="1" dirty="0" smtClean="0"/>
          </a:p>
          <a:p>
            <a:r>
              <a:rPr lang="en-US" b="1" dirty="0" smtClean="0"/>
              <a:t>Debt financing:</a:t>
            </a:r>
            <a:r>
              <a:rPr lang="en-US" dirty="0" smtClean="0"/>
              <a:t> in the bad state the liability to the debt holders is still $100 million.</a:t>
            </a:r>
          </a:p>
          <a:p>
            <a:pPr lvl="1"/>
            <a:r>
              <a:rPr lang="en-US" dirty="0" smtClean="0"/>
              <a:t>The value of the firm is $80 million.</a:t>
            </a:r>
          </a:p>
          <a:p>
            <a:pPr lvl="1"/>
            <a:r>
              <a:rPr lang="en-US" dirty="0" smtClean="0"/>
              <a:t>Its liability to debt holders is $100 million</a:t>
            </a:r>
          </a:p>
          <a:p>
            <a:pPr lvl="1"/>
            <a:r>
              <a:rPr lang="en-US" dirty="0" smtClean="0"/>
              <a:t>Can the firm come up with $100 million to repay the loan and avoid bankruptcy?</a:t>
            </a:r>
          </a:p>
          <a:p>
            <a:pPr lvl="1"/>
            <a:r>
              <a:rPr lang="en-US" dirty="0" smtClean="0"/>
              <a:t>If the firm goes into bankruptcy equity holders lose control of the firm and its value is transferred to debt holders that realize a loss of $20 million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Financing in perfect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0"/>
            <a:ext cx="82296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Many firms have years of negative cash flows and still do not default on their debt obligations</a:t>
            </a:r>
          </a:p>
          <a:p>
            <a:r>
              <a:rPr lang="en-US" dirty="0" smtClean="0"/>
              <a:t>Remember in perfect markets we assume</a:t>
            </a:r>
          </a:p>
          <a:p>
            <a:pPr lvl="1"/>
            <a:r>
              <a:rPr lang="en-US" dirty="0" smtClean="0"/>
              <a:t>the law of one price</a:t>
            </a:r>
          </a:p>
          <a:p>
            <a:pPr lvl="1"/>
            <a:r>
              <a:rPr lang="en-US" dirty="0" smtClean="0"/>
              <a:t>free access to capital markets</a:t>
            </a:r>
          </a:p>
          <a:p>
            <a:r>
              <a:rPr lang="en-US" dirty="0" smtClean="0"/>
              <a:t>As long as future cash flows are promising then the firm can borrow against these cash flows to service their debt</a:t>
            </a:r>
          </a:p>
          <a:p>
            <a:pPr lvl="1"/>
            <a:r>
              <a:rPr lang="en-US" dirty="0" smtClean="0"/>
              <a:t>issue new equity (SEO)</a:t>
            </a:r>
          </a:p>
          <a:p>
            <a:pPr lvl="1"/>
            <a:r>
              <a:rPr lang="en-US" dirty="0" smtClean="0"/>
              <a:t>role over debt: service old loans with new debt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85800" y="990600"/>
            <a:ext cx="8153400" cy="1143000"/>
          </a:xfrm>
          <a:prstGeom prst="rect">
            <a:avLst/>
          </a:prstGeom>
          <a:solidFill>
            <a:srgbClr val="FFFF00">
              <a:alpha val="54000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marL="742950" lvl="1" indent="-285750">
              <a:spcBef>
                <a:spcPct val="20000"/>
              </a:spcBef>
            </a:pPr>
            <a:r>
              <a:rPr lang="en-US" sz="2800" i="1" dirty="0" smtClean="0"/>
              <a:t>In efficient capital markets firms default when the debt liability exceeds the market value of assets</a:t>
            </a:r>
            <a:endParaRPr lang="en-US" sz="2800" b="1" i="1" dirty="0" smtClean="0"/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Comparing the two financing scenarios:</a:t>
            </a:r>
          </a:p>
        </p:txBody>
      </p:sp>
      <p:pic>
        <p:nvPicPr>
          <p:cNvPr id="4" name="Picture 5" descr="BD16_01_16t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81000" y="1524000"/>
            <a:ext cx="8458200" cy="2840038"/>
          </a:xfrm>
          <a:prstGeom prst="rect">
            <a:avLst/>
          </a:prstGeo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609600" y="4648200"/>
            <a:ext cx="70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With leverage</a:t>
            </a:r>
          </a:p>
          <a:p>
            <a:r>
              <a:rPr lang="en-US" sz="2400" dirty="0" smtClean="0"/>
              <a:t>Value of debt is 90/1.05 = 85.71</a:t>
            </a:r>
          </a:p>
          <a:p>
            <a:r>
              <a:rPr lang="en-US" sz="2400" dirty="0" smtClean="0"/>
              <a:t>Value of equity is 25/1.05 = 23.81</a:t>
            </a:r>
          </a:p>
          <a:p>
            <a:r>
              <a:rPr lang="en-US" sz="2400" dirty="0" smtClean="0"/>
              <a:t>Total firm value 109.52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 -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Comparing the two scenarios:</a:t>
            </a:r>
          </a:p>
          <a:p>
            <a:r>
              <a:rPr lang="en-US" dirty="0" smtClean="0"/>
              <a:t>In the bad state the product fails and the firm realizes a sharp decline in its assets’ value</a:t>
            </a:r>
          </a:p>
          <a:p>
            <a:pPr lvl="1"/>
            <a:r>
              <a:rPr lang="en-US" dirty="0" smtClean="0"/>
              <a:t>This fact does not depend on capital structure</a:t>
            </a:r>
          </a:p>
          <a:p>
            <a:r>
              <a:rPr lang="en-US" dirty="0" smtClean="0"/>
              <a:t>If leveraged then this decline in asset value leads to </a:t>
            </a:r>
            <a:r>
              <a:rPr lang="en-US" b="1" dirty="0" smtClean="0"/>
              <a:t>financial distress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Should the firm be liquidated in the bad state? Can we tell from the data we have?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Chapter 7 versus Chapter 11 bankruptcy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a firm fails to make required payments to debt holders it is in default</a:t>
            </a:r>
          </a:p>
          <a:p>
            <a:r>
              <a:rPr lang="en-US" dirty="0" smtClean="0"/>
              <a:t>Creditors (banks &amp; bond holders) can take legal action against the firm</a:t>
            </a:r>
          </a:p>
          <a:p>
            <a:r>
              <a:rPr lang="en-US" dirty="0" smtClean="0"/>
              <a:t>Coordination between creditors is required to preserve value when the firm is more valuable if its assets are kept together</a:t>
            </a:r>
          </a:p>
          <a:p>
            <a:r>
              <a:rPr lang="en-US" dirty="0" smtClean="0"/>
              <a:t>The U.S. Bankruptcy code is designed to organize this process</a:t>
            </a:r>
          </a:p>
          <a:p>
            <a:pPr lvl="1"/>
            <a:r>
              <a:rPr lang="en-US" dirty="0" smtClean="0"/>
              <a:t>Chapter 7 liquidation</a:t>
            </a:r>
          </a:p>
          <a:p>
            <a:pPr lvl="1"/>
            <a:r>
              <a:rPr lang="en-US" dirty="0" smtClean="0"/>
              <a:t>Chapter 11 reorganization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487362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Bankruptcy examples</a:t>
            </a:r>
            <a:endParaRPr lang="en-US" sz="32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January 2002</a:t>
            </a:r>
          </a:p>
          <a:p>
            <a:r>
              <a:rPr lang="en-US" dirty="0" smtClean="0"/>
              <a:t>Kmart, the second largest discounter in the US after Wal-Mart is hit by weak sales due to competition with rising Target and rival Wal-Mart</a:t>
            </a:r>
          </a:p>
          <a:p>
            <a:r>
              <a:rPr lang="en-US" dirty="0" smtClean="0"/>
              <a:t>Two key suppliers announced they would stop shipments.</a:t>
            </a:r>
          </a:p>
          <a:p>
            <a:r>
              <a:rPr lang="en-US" dirty="0" smtClean="0"/>
              <a:t>Fleming, a grocery distributor said it will stop delivery after Kmart failed to make its weekly payment for deliveries of food and other products</a:t>
            </a:r>
          </a:p>
          <a:p>
            <a:r>
              <a:rPr lang="en-US" dirty="0" smtClean="0"/>
              <a:t>Fleming negotiated half a year earlier to be the sole supplier of grocery goods to Kmart.</a:t>
            </a:r>
          </a:p>
          <a:p>
            <a:r>
              <a:rPr lang="en-US" dirty="0" smtClean="0"/>
              <a:t>Scotts, a maker of gardening products announced it would suspend shipments as well</a:t>
            </a:r>
          </a:p>
          <a:p>
            <a:pPr>
              <a:buNone/>
            </a:pPr>
            <a:r>
              <a:rPr lang="en-US" b="1" u="sng" dirty="0" smtClean="0"/>
              <a:t>January 22, 2002 </a:t>
            </a:r>
            <a:r>
              <a:rPr lang="en-US" dirty="0" smtClean="0"/>
              <a:t>Kmart filed for Chapter 11 bankruptcy and later merged with Sears in 2004</a:t>
            </a:r>
          </a:p>
          <a:p>
            <a:endParaRPr lang="en-US" dirty="0" smtClean="0"/>
          </a:p>
        </p:txBody>
      </p:sp>
      <p:pic>
        <p:nvPicPr>
          <p:cNvPr id="2050" name="Picture 2" descr="http://www.google.com/images?q=tbn:CrbRzpsSOb941M::1.bp.blogspot.com/-zKFV3RjEhA0/TWrEwvZ24XI/AAAAAAAACC4/3hzCbJ2GK0s/s1600/Kmart-logo%252525255B1%252525255D.png&amp;t=1&amp;h=94&amp;w=119&amp;usg=__B_docB_l4xJ7wKOipRyQYu6NEf8=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533400"/>
            <a:ext cx="1133475" cy="895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October 2, 2001</a:t>
            </a:r>
          </a:p>
          <a:p>
            <a:r>
              <a:rPr lang="en-US" dirty="0" smtClean="0"/>
              <a:t>For the first time in its 70 year history the company reported a loss in the year 2000</a:t>
            </a:r>
          </a:p>
          <a:p>
            <a:r>
              <a:rPr lang="en-US" dirty="0" smtClean="0"/>
              <a:t>Debt was up from $4.2 billion previous year to $9.2 billion</a:t>
            </a:r>
          </a:p>
          <a:p>
            <a:r>
              <a:rPr lang="en-US" dirty="0" smtClean="0"/>
              <a:t>Credit constraints:</a:t>
            </a:r>
          </a:p>
          <a:p>
            <a:pPr lvl="1"/>
            <a:r>
              <a:rPr lang="en-US" dirty="0" smtClean="0"/>
              <a:t>By end of September United Bank of Switzerland (UBS) and Credit Suisse First Boston (CS) were no longer willing to provide cash without drastic cuts</a:t>
            </a:r>
          </a:p>
          <a:p>
            <a:pPr lvl="1"/>
            <a:r>
              <a:rPr lang="en-US" dirty="0" smtClean="0"/>
              <a:t>Eventually the banks agreed to supply credit to guarantee flights until October 3</a:t>
            </a:r>
          </a:p>
          <a:p>
            <a:r>
              <a:rPr lang="en-US" dirty="0" smtClean="0"/>
              <a:t>The transfer of funds was delayed and suppliers of jet fuel denied delivery on October 2 and Swissair halted all its flights due to a severe cash shortage. </a:t>
            </a:r>
          </a:p>
          <a:p>
            <a:r>
              <a:rPr lang="en-US" dirty="0" smtClean="0"/>
              <a:t>The stock price fell from $61 to $0.78</a:t>
            </a:r>
          </a:p>
          <a:p>
            <a:r>
              <a:rPr lang="en-US" dirty="0" smtClean="0"/>
              <a:t>In 2002 </a:t>
            </a:r>
            <a:r>
              <a:rPr lang="en-US" dirty="0" err="1" smtClean="0"/>
              <a:t>swissair</a:t>
            </a:r>
            <a:r>
              <a:rPr lang="en-US" dirty="0" smtClean="0"/>
              <a:t> in part was liquidated and in part became the Swiss International Airlines that later was sold to Lufthansa in 2005.</a:t>
            </a:r>
          </a:p>
          <a:p>
            <a:endParaRPr lang="en-US" dirty="0" smtClean="0"/>
          </a:p>
        </p:txBody>
      </p:sp>
      <p:pic>
        <p:nvPicPr>
          <p:cNvPr id="178178" name="Picture 2" descr="http://www.google.com/images?q=tbn:U_5kECkCQ_xcEM::www.goodlogo.com/images/logos/swissair_logo_2410.gif&amp;t=1&amp;h=28&amp;w=117&amp;usg=__6KYun5EK5eh5_ReltuPHhGqSNoY=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838200"/>
            <a:ext cx="1981200" cy="474133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153400" cy="487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Bankruptcy examples</a:t>
            </a:r>
            <a:endParaRPr kumimoji="0" lang="en-US" sz="32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924800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Financial/economic distress</a:t>
            </a:r>
          </a:p>
          <a:p>
            <a:r>
              <a:rPr lang="en-US" dirty="0" smtClean="0"/>
              <a:t>Default and bankruptcy in perfect markets</a:t>
            </a:r>
          </a:p>
          <a:p>
            <a:pPr lvl="1"/>
            <a:r>
              <a:rPr lang="en-US" dirty="0" smtClean="0"/>
              <a:t>Leverage does not matter</a:t>
            </a:r>
          </a:p>
          <a:p>
            <a:r>
              <a:rPr lang="en-US" dirty="0" smtClean="0"/>
              <a:t>Is bankruptcy is costly?</a:t>
            </a:r>
          </a:p>
          <a:p>
            <a:r>
              <a:rPr lang="en-US" dirty="0" smtClean="0"/>
              <a:t>The tradeoff theory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Too-Big-To-Fail</a:t>
            </a:r>
            <a:br>
              <a:rPr lang="en-US" dirty="0" smtClean="0"/>
            </a:br>
            <a:r>
              <a:rPr lang="en-US" dirty="0" smtClean="0"/>
              <a:t>Long Term Capital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058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Hedge fund managed by known economists                                         		Myron </a:t>
            </a:r>
            <a:r>
              <a:rPr lang="en-US" dirty="0" err="1" smtClean="0"/>
              <a:t>Scholes</a:t>
            </a:r>
            <a:r>
              <a:rPr lang="en-US" dirty="0" smtClean="0"/>
              <a:t>            Robert C. Merton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1993 with start up money of hundreds of millions of dollars</a:t>
            </a:r>
          </a:p>
          <a:p>
            <a:r>
              <a:rPr lang="en-US" dirty="0" smtClean="0"/>
              <a:t>In 1994 the company started trading with over $1 billion in equity</a:t>
            </a:r>
          </a:p>
          <a:p>
            <a:r>
              <a:rPr lang="en-US" dirty="0" smtClean="0"/>
              <a:t>The main strategy was to trade on fixed income arbitrage</a:t>
            </a:r>
          </a:p>
          <a:p>
            <a:pPr lvl="1"/>
            <a:r>
              <a:rPr lang="en-US" dirty="0" smtClean="0"/>
              <a:t>trading </a:t>
            </a:r>
            <a:r>
              <a:rPr lang="en-US" dirty="0" err="1" smtClean="0"/>
              <a:t>gov</a:t>
            </a:r>
            <a:r>
              <a:rPr lang="en-US" dirty="0" smtClean="0"/>
              <a:t> bonds of different maturities to obtain high returns</a:t>
            </a:r>
          </a:p>
          <a:p>
            <a:endParaRPr lang="en-US" dirty="0" smtClean="0"/>
          </a:p>
        </p:txBody>
      </p:sp>
      <p:pic>
        <p:nvPicPr>
          <p:cNvPr id="4" name="Picture 3" descr="Robert C. Merton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2362200"/>
            <a:ext cx="10033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Myron Scholes 2008 in Lindau.png">
            <a:hlinkClick r:id="rId5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48000" y="2362200"/>
            <a:ext cx="9525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LTCM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1998 they had equity of $4.75 billion and $129 billion assets under management (D/E=25!)</a:t>
            </a:r>
          </a:p>
          <a:p>
            <a:r>
              <a:rPr lang="en-US" dirty="0" smtClean="0"/>
              <a:t>Changed their strategy to more aggressive (emerging markets, equity options, junk bond arbitrage, S&amp;P stocks, merger arbitrage)</a:t>
            </a:r>
          </a:p>
          <a:p>
            <a:pPr lvl="1"/>
            <a:r>
              <a:rPr lang="en-US" dirty="0" smtClean="0"/>
              <a:t>Had derivatives (interest rate swaps) with notional value of $1.25 trillion</a:t>
            </a:r>
          </a:p>
          <a:p>
            <a:r>
              <a:rPr lang="en-US" dirty="0" smtClean="0"/>
              <a:t>1997 Asian Financial Crisis/1998 Russian financial crisis</a:t>
            </a:r>
          </a:p>
          <a:p>
            <a:r>
              <a:rPr lang="en-US" dirty="0" smtClean="0"/>
              <a:t> 1998 LTC was not able to meet its margin calls and had to sell assets at loss</a:t>
            </a:r>
          </a:p>
          <a:p>
            <a:pPr lvl="1"/>
            <a:r>
              <a:rPr lang="en-US" dirty="0" smtClean="0"/>
              <a:t>E.g., was long Royal Dutch Shell and short Shell (premium extended from 8% to 22% when liquidated by LTCM)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LTCM – Bailout?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Federal Reserve Bank of NY gathered the “titans” of Wall Street to discuss the possible bankruptcy of LTCM and coordinate a bailout</a:t>
            </a:r>
          </a:p>
          <a:p>
            <a:pPr lvl="1"/>
            <a:r>
              <a:rPr lang="en-US" dirty="0" smtClean="0"/>
              <a:t>$300 million from Barclays, Chase, Credit Suisse, Deutsche Bank, Goldman Sachs, Merrill Lynch, J.P. Morgan, Morgan Stanley, Salomon Smith Barney, UBS</a:t>
            </a:r>
          </a:p>
          <a:p>
            <a:pPr lvl="1"/>
            <a:r>
              <a:rPr lang="en-US" dirty="0" smtClean="0"/>
              <a:t>$125 million </a:t>
            </a:r>
            <a:r>
              <a:rPr lang="en-US" dirty="0" err="1" smtClean="0"/>
              <a:t>Societe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endParaRPr lang="en-US" dirty="0" smtClean="0"/>
          </a:p>
          <a:p>
            <a:pPr lvl="1"/>
            <a:r>
              <a:rPr lang="en-US" dirty="0" smtClean="0"/>
              <a:t>Lehman Brothers $100 million </a:t>
            </a:r>
          </a:p>
          <a:p>
            <a:pPr lvl="1"/>
            <a:r>
              <a:rPr lang="en-US" dirty="0" smtClean="0"/>
              <a:t>Bear Stearns         did not participate</a:t>
            </a:r>
          </a:p>
          <a:p>
            <a:r>
              <a:rPr lang="en-US" dirty="0" smtClean="0"/>
              <a:t>Participants received  in return 90% of shares</a:t>
            </a:r>
          </a:p>
          <a:p>
            <a:r>
              <a:rPr lang="en-US" dirty="0" smtClean="0"/>
              <a:t>Founders kept their management position</a:t>
            </a:r>
          </a:p>
          <a:p>
            <a:r>
              <a:rPr lang="en-US" dirty="0" smtClean="0"/>
              <a:t>Liquidated two years later in early 2000</a:t>
            </a:r>
          </a:p>
          <a:p>
            <a:r>
              <a:rPr lang="en-US" dirty="0" smtClean="0"/>
              <a:t>Historical turning point?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29000" y="4038600"/>
            <a:ext cx="25146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</a:t>
            </a:r>
            <a:r>
              <a:rPr lang="en-US" b="1" dirty="0" smtClean="0"/>
              <a:t>?                                              </a:t>
            </a:r>
          </a:p>
          <a:p>
            <a:r>
              <a:rPr lang="en-US" b="1" dirty="0" smtClean="0"/>
              <a:t>               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Administrative </a:t>
            </a:r>
            <a:r>
              <a:rPr lang="en-US" i="1" dirty="0" smtClean="0"/>
              <a:t>cost</a:t>
            </a:r>
            <a:r>
              <a:rPr lang="en-US" dirty="0" smtClean="0"/>
              <a:t> of bankruptcy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Fees to legal experts, accountants, lawyers, consultants, appraisers, auctioneers</a:t>
            </a:r>
          </a:p>
          <a:p>
            <a:pPr lvl="1"/>
            <a:r>
              <a:rPr lang="en-US" dirty="0" smtClean="0"/>
              <a:t>Enron spent $30 million per month on legal and accounting fees to exceed $750 million in total</a:t>
            </a:r>
          </a:p>
          <a:p>
            <a:pPr lvl="1"/>
            <a:r>
              <a:rPr lang="en-US" dirty="0" smtClean="0"/>
              <a:t>United paid $8 million per month 2003-2005</a:t>
            </a:r>
          </a:p>
          <a:p>
            <a:r>
              <a:rPr lang="en-US" dirty="0" smtClean="0"/>
              <a:t>Such administrative costs are estimated to be 3%-4% of the market value of assets prior to bankruptcy but can also reach 20% according to recent estimates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Indirect financial distress costs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Loss of potential or existing customers</a:t>
            </a:r>
          </a:p>
          <a:p>
            <a:pPr lvl="1"/>
            <a:r>
              <a:rPr lang="en-US" dirty="0" smtClean="0"/>
              <a:t>GM’s cares selling at discount following its filing for chapter 11</a:t>
            </a:r>
          </a:p>
          <a:p>
            <a:r>
              <a:rPr lang="en-US" dirty="0" smtClean="0"/>
              <a:t>Demands by suppliers</a:t>
            </a:r>
          </a:p>
          <a:p>
            <a:pPr lvl="1"/>
            <a:r>
              <a:rPr lang="en-US" dirty="0" smtClean="0"/>
              <a:t>Kmart’s suppliers refused to deliver goods after its stock price declined</a:t>
            </a:r>
          </a:p>
          <a:p>
            <a:pPr lvl="1"/>
            <a:r>
              <a:rPr lang="en-US" dirty="0" smtClean="0"/>
              <a:t>Swiss Air was refused jet fuel</a:t>
            </a:r>
          </a:p>
          <a:p>
            <a:r>
              <a:rPr lang="en-US" dirty="0" smtClean="0"/>
              <a:t>Loss of human capital </a:t>
            </a:r>
          </a:p>
          <a:p>
            <a:pPr lvl="1"/>
            <a:r>
              <a:rPr lang="en-US" dirty="0" smtClean="0"/>
              <a:t>AIG faced an exodus of employees and offered expensive retention plans</a:t>
            </a:r>
          </a:p>
          <a:p>
            <a:r>
              <a:rPr lang="en-US" dirty="0" smtClean="0"/>
              <a:t>Loss of receivables</a:t>
            </a:r>
          </a:p>
          <a:p>
            <a:pPr lvl="1"/>
            <a:r>
              <a:rPr lang="en-US" dirty="0" smtClean="0"/>
              <a:t>Costumers may delay payments since the firm is in distress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Indirect financial distress costs</a:t>
            </a:r>
            <a:endParaRPr lang="en-US" sz="2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Fire sale of assets</a:t>
            </a:r>
          </a:p>
          <a:p>
            <a:pPr lvl="1"/>
            <a:r>
              <a:rPr lang="en-US" dirty="0" smtClean="0"/>
              <a:t>Airline companies sell their assets at 15%-40% discount</a:t>
            </a:r>
          </a:p>
          <a:p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Competitive strategies limited by bankruptcy courts</a:t>
            </a:r>
          </a:p>
          <a:p>
            <a:r>
              <a:rPr lang="en-US" dirty="0" smtClean="0"/>
              <a:t>Managerial focus</a:t>
            </a:r>
          </a:p>
          <a:p>
            <a:pPr lvl="1"/>
            <a:r>
              <a:rPr lang="en-US" dirty="0" smtClean="0"/>
              <a:t>Management focus is on recovery from bankruptcy instead of creating value through new investments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algn="ctr">
              <a:buNone/>
            </a:pPr>
            <a:r>
              <a:rPr lang="en-US" u="sng" dirty="0" smtClean="0"/>
              <a:t>Very difficult to estimate these costs</a:t>
            </a:r>
          </a:p>
          <a:p>
            <a:r>
              <a:rPr lang="en-US" dirty="0" smtClean="0"/>
              <a:t>Financial distress costs (incremental to economic distress costs) are estimated as 10-20%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Bankruptcy and firm value</a:t>
            </a:r>
            <a:endParaRPr lang="en-US" sz="36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Suppose a </a:t>
            </a:r>
            <a:r>
              <a:rPr lang="en-US" u="sng" dirty="0" smtClean="0"/>
              <a:t>fixed</a:t>
            </a:r>
            <a:r>
              <a:rPr lang="en-US" dirty="0" smtClean="0"/>
              <a:t> cost of bankruptcy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57400" y="2667000"/>
            <a:ext cx="4648200" cy="990600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the event of bankruptcy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$B are wasted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1910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expected cost of bankruptcy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be calculated as the probability of bankruptcy times the fixed cost of bankruptcy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BD16_04_16t02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81000" y="2514600"/>
            <a:ext cx="8458200" cy="2960687"/>
          </a:xfrm>
          <a:prstGeom prst="rect">
            <a:avLst/>
          </a:prstGeo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609600" y="13716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Suppose $20 million financial distress costs to debt holders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Value of debt is 80/1.05 = 76.19</a:t>
            </a:r>
          </a:p>
          <a:p>
            <a:r>
              <a:rPr lang="en-US" sz="2400" dirty="0" smtClean="0"/>
              <a:t>Value of equity is 25/1.05 = 23.81</a:t>
            </a:r>
          </a:p>
          <a:p>
            <a:r>
              <a:rPr lang="en-US" sz="2400" dirty="0" smtClean="0"/>
              <a:t>Total firm value 100</a:t>
            </a:r>
            <a:endParaRPr lang="en-US" sz="2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The impact of bankruptcy on firm value</a:t>
            </a:r>
            <a:br>
              <a:rPr lang="en-US" sz="3600" dirty="0" smtClean="0"/>
            </a:br>
            <a:r>
              <a:rPr lang="en-US" sz="3600" dirty="0" smtClean="0"/>
              <a:t>example</a:t>
            </a:r>
            <a:endParaRPr lang="en-US" sz="3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Who bares the cost of financial distress?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239000" cy="198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our example the payment to debt holders in the bad state is $20 million lower when there are bankruptcy costs</a:t>
            </a:r>
          </a:p>
          <a:p>
            <a:r>
              <a:rPr lang="en-US" dirty="0" smtClean="0"/>
              <a:t>Why would equity holders care about these costs?</a:t>
            </a:r>
          </a:p>
          <a:p>
            <a:pPr algn="ctr">
              <a:buNone/>
            </a:pPr>
            <a:endParaRPr lang="en-US" i="1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62000" y="4038600"/>
            <a:ext cx="7086600" cy="1676400"/>
          </a:xfrm>
          <a:prstGeom prst="rect">
            <a:avLst/>
          </a:prstGeom>
          <a:solidFill>
            <a:srgbClr val="FFFF00">
              <a:alpha val="46000"/>
            </a:srgb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ndalus" pitchFamily="2" charset="-78"/>
              </a:rPr>
              <a:t>When securities are fairly priced, the original shareholders of a firm pay the present value of the costs associated with bankruptcy and financial distress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3200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Example (page 500)</a:t>
            </a:r>
          </a:p>
          <a:p>
            <a:r>
              <a:rPr lang="en-US" b="1" dirty="0" smtClean="0"/>
              <a:t>Armin industries </a:t>
            </a:r>
            <a:r>
              <a:rPr lang="en-US" dirty="0" smtClean="0"/>
              <a:t>has 10 million shares outstanding and no debt. Armin then announces a plan to issue one-year debt with face value of $100 million and to use the proceeds to repurchase shares. What will happen to the stock price?</a:t>
            </a:r>
            <a:endParaRPr lang="en-US" sz="3600" i="1" dirty="0" smtClean="0"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Who bares the cost of financial distress?</a:t>
            </a:r>
            <a:br>
              <a:rPr lang="en-US" sz="3600" dirty="0" smtClean="0"/>
            </a:br>
            <a:r>
              <a:rPr lang="en-US" sz="3600" dirty="0" smtClean="0"/>
              <a:t>example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carefreetrip.com/blog/wp-content/uploads/united-airlines-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838200"/>
            <a:ext cx="1047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3124200"/>
            <a:ext cx="7543800" cy="3124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Following the September 11 terrorist attacks in 2001 the airline industry realized a major shock to its business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United airlines filed for bankruptcy court protection in December 2002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It survived the downturn and is now part of Continental airlines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Example (page 500)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Optimal Capital Structure: </a:t>
            </a:r>
            <a:br>
              <a:rPr lang="en-US" dirty="0" smtClean="0"/>
            </a:br>
            <a:r>
              <a:rPr lang="en-US" i="1" dirty="0" smtClean="0"/>
              <a:t>The Tradeoff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Optimal capital structure is determined by its costs associated with bankruptcy and benefits from the interest tax shield</a:t>
            </a:r>
          </a:p>
          <a:p>
            <a:r>
              <a:rPr lang="en-US" dirty="0" smtClean="0"/>
              <a:t>We solve the problem</a:t>
            </a:r>
          </a:p>
          <a:p>
            <a:pPr algn="ctr">
              <a:buNone/>
            </a:pPr>
            <a:r>
              <a:rPr lang="en-US" dirty="0" smtClean="0"/>
              <a:t>Max V</a:t>
            </a:r>
            <a:r>
              <a:rPr lang="en-US" baseline="30000" dirty="0" smtClean="0"/>
              <a:t>L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</a:p>
          <a:p>
            <a:pPr>
              <a:buNone/>
            </a:pPr>
            <a:r>
              <a:rPr lang="en-US" dirty="0" smtClean="0"/>
              <a:t>                    V</a:t>
            </a:r>
            <a:r>
              <a:rPr lang="en-US" baseline="30000" dirty="0" smtClean="0"/>
              <a:t>L</a:t>
            </a:r>
            <a:r>
              <a:rPr lang="en-US" dirty="0" smtClean="0"/>
              <a:t> = V</a:t>
            </a:r>
            <a:r>
              <a:rPr lang="en-US" baseline="30000" dirty="0" smtClean="0"/>
              <a:t>U</a:t>
            </a:r>
            <a:r>
              <a:rPr lang="en-US" dirty="0" smtClean="0"/>
              <a:t> + PV(Interest tax shield)</a:t>
            </a:r>
          </a:p>
          <a:p>
            <a:pPr>
              <a:buNone/>
            </a:pPr>
            <a:r>
              <a:rPr lang="en-US" dirty="0" smtClean="0"/>
              <a:t>                                  - PV(Financial distress costs)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Present value of Financial distress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8006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Two things determine the PV(financial distress costs)</a:t>
            </a:r>
          </a:p>
          <a:p>
            <a:r>
              <a:rPr lang="en-US" dirty="0" smtClean="0"/>
              <a:t>The probability that the firm will enter financial distress.</a:t>
            </a:r>
          </a:p>
          <a:p>
            <a:pPr lvl="1"/>
            <a:r>
              <a:rPr lang="en-US" dirty="0" smtClean="0"/>
              <a:t>Increases with the amount of the firm’s liabilities relative to its assets</a:t>
            </a:r>
          </a:p>
          <a:p>
            <a:pPr lvl="1"/>
            <a:r>
              <a:rPr lang="en-US" dirty="0" smtClean="0"/>
              <a:t>Increases with the volatility of the firm’s cash flows and asset values (and liability values) </a:t>
            </a:r>
          </a:p>
          <a:p>
            <a:r>
              <a:rPr lang="en-US" dirty="0" smtClean="0"/>
              <a:t>The magnitude of the cost once in financial distress</a:t>
            </a:r>
          </a:p>
          <a:p>
            <a:pPr lvl="1"/>
            <a:r>
              <a:rPr lang="en-US" dirty="0" smtClean="0"/>
              <a:t>Varies by industry (Technology firms / real estate firms)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Optimal Capital Structure</a:t>
            </a:r>
            <a:endParaRPr lang="en-US" dirty="0"/>
          </a:p>
        </p:txBody>
      </p:sp>
      <p:pic>
        <p:nvPicPr>
          <p:cNvPr id="5" name="Picture 5" descr="BD16_09_16F01"/>
          <p:cNvPicPr preferRelativeResize="0"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993775" y="1447800"/>
            <a:ext cx="7173913" cy="4865688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3962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Economic distress is not caused by but could lead to financial distress</a:t>
            </a:r>
          </a:p>
          <a:p>
            <a:r>
              <a:rPr lang="en-US" dirty="0" smtClean="0"/>
              <a:t>Financial distress could occur even when the firm is not in economic distress</a:t>
            </a:r>
          </a:p>
          <a:p>
            <a:pPr lvl="1"/>
            <a:r>
              <a:rPr lang="en-US" dirty="0" smtClean="0"/>
              <a:t>Chapter 7 and chapter 11 bankruptcy</a:t>
            </a:r>
          </a:p>
          <a:p>
            <a:r>
              <a:rPr lang="en-US" dirty="0" smtClean="0"/>
              <a:t>In perfect markets leverage is not costly</a:t>
            </a:r>
          </a:p>
          <a:p>
            <a:r>
              <a:rPr lang="en-US" dirty="0" smtClean="0"/>
              <a:t>Introducing direct (e.g., administrative) and indirect costs associated with bankruptcy that are incremental to the costs of economic distress leads to the tradeoff theory</a:t>
            </a:r>
          </a:p>
          <a:p>
            <a:pPr lvl="1"/>
            <a:r>
              <a:rPr lang="en-US" sz="2800" dirty="0" smtClean="0"/>
              <a:t>Optimal capital structure balances the tax advantage of debt and the expected financial distress cost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Takeaway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Chapter 16</a:t>
            </a:r>
          </a:p>
          <a:p>
            <a:r>
              <a:rPr lang="en-US" sz="2800" smtClean="0"/>
              <a:t>Problems 2, 3, 8, 12, 14, 20</a:t>
            </a:r>
            <a:endParaRPr lang="en-US" sz="28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Assignment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ttp://www.carefreetrip.com/blog/wp-content/uploads/united-airlines-log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33400"/>
            <a:ext cx="1047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23622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Before the attacks United airlines was conservative with its debt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From 1996 to 2000 United reported $6 billion in EBIT relative to $1.7 billion in interest.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In hindsight United’s conservative strategy helped the company survive the downturn.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1000" y="2362200"/>
            <a:ext cx="8229600" cy="4038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Several firms use very low levels of debt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 smtClean="0"/>
              <a:t>About 9% of large public non-financial firms in US from 1962-2003 have zero leverage and over 20% have less than 5% leverage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This suggests that leverage imposes costs on firms and that low leverage is </a:t>
            </a:r>
            <a:r>
              <a:rPr lang="en-US" sz="3200" b="1" dirty="0" smtClean="0"/>
              <a:t>optimal</a:t>
            </a:r>
            <a:r>
              <a:rPr lang="en-US" sz="3200" dirty="0" smtClean="0"/>
              <a:t> (efficient markets hypothesis)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We will explore various costs (and benefits) of leverage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32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76400" y="104471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Is leverage costly?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i="1" dirty="0" smtClean="0"/>
              <a:t>financial” versus “economic” distress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a firm faces difficulties paying its debt obligations it is in </a:t>
            </a:r>
            <a:r>
              <a:rPr lang="en-US" b="1" dirty="0" smtClean="0"/>
              <a:t>financial distress</a:t>
            </a:r>
          </a:p>
          <a:p>
            <a:pPr lvl="1"/>
            <a:r>
              <a:rPr lang="en-US" dirty="0" smtClean="0"/>
              <a:t>The firm can still operate but there is a high level of uncertainty regarding its future ability to service its debt. </a:t>
            </a:r>
          </a:p>
          <a:p>
            <a:r>
              <a:rPr lang="en-US" dirty="0" smtClean="0"/>
              <a:t>When a firm fails to pay its interest or principal debt obligations (or violates debt covenants) it is in </a:t>
            </a:r>
            <a:r>
              <a:rPr lang="en-US" b="1" dirty="0" smtClean="0"/>
              <a:t>default</a:t>
            </a:r>
          </a:p>
          <a:p>
            <a:pPr lvl="1"/>
            <a:r>
              <a:rPr lang="en-US" dirty="0" smtClean="0"/>
              <a:t>When in default the debt holders have the legal right to seize control through the process of bankruptcy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“</a:t>
            </a:r>
            <a:r>
              <a:rPr lang="en-US" sz="4000" i="1" dirty="0" smtClean="0"/>
              <a:t>financial” versus “economic” distress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 firm’s </a:t>
            </a:r>
            <a:r>
              <a:rPr lang="en-US" b="1" dirty="0" smtClean="0"/>
              <a:t>liquidation value </a:t>
            </a:r>
            <a:r>
              <a:rPr lang="en-US" dirty="0" smtClean="0"/>
              <a:t>equals the market value of its assets if sold separately, that is the firm seizes to exist</a:t>
            </a:r>
          </a:p>
          <a:p>
            <a:r>
              <a:rPr lang="en-US" dirty="0" smtClean="0"/>
              <a:t>When the value of assets (i.e., the present value of all future FCF’s if the firm continues to exist) is lower than the </a:t>
            </a:r>
            <a:r>
              <a:rPr lang="en-US" b="1" dirty="0" smtClean="0"/>
              <a:t>liquidation value </a:t>
            </a:r>
            <a:r>
              <a:rPr lang="en-US" dirty="0" smtClean="0"/>
              <a:t>then the firm is in </a:t>
            </a:r>
            <a:r>
              <a:rPr lang="en-US" b="1" dirty="0" smtClean="0"/>
              <a:t>economic distress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Firms may face economic distress whether they are leveraged or not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Can firms face </a:t>
            </a:r>
            <a:r>
              <a:rPr lang="en-US" sz="4000" i="1" dirty="0" smtClean="0"/>
              <a:t>financial distress but not economic distress?</a:t>
            </a:r>
            <a:endParaRPr lang="en-US" sz="4000" i="1" dirty="0"/>
          </a:p>
        </p:txBody>
      </p:sp>
      <p:sp>
        <p:nvSpPr>
          <p:cNvPr id="15" name="Rectangle 14"/>
          <p:cNvSpPr/>
          <p:nvPr/>
        </p:nvSpPr>
        <p:spPr>
          <a:xfrm>
            <a:off x="6705600" y="1828800"/>
            <a:ext cx="6858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15000" y="2362200"/>
            <a:ext cx="685800" cy="350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90800" y="4572000"/>
            <a:ext cx="685800" cy="1295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48200" y="3429000"/>
            <a:ext cx="6858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57600" y="3962400"/>
            <a:ext cx="685800" cy="1905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600200" y="5334000"/>
            <a:ext cx="6858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362200" y="6248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Possible future value of assets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905000" y="38100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Economicdistress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1676400" y="4953000"/>
            <a:ext cx="6096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048000" y="4114800"/>
            <a:ext cx="4572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447800" y="3657600"/>
            <a:ext cx="6553200" cy="1588"/>
          </a:xfrm>
          <a:prstGeom prst="straightConnector1">
            <a:avLst/>
          </a:prstGeom>
          <a:ln w="381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4800" y="23622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Liquidation value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1219994" y="3199606"/>
            <a:ext cx="6096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Can firms face </a:t>
            </a:r>
            <a:r>
              <a:rPr lang="en-US" sz="4000" i="1" dirty="0" smtClean="0"/>
              <a:t>financial distress but not economic distress?</a:t>
            </a:r>
            <a:endParaRPr lang="en-US" sz="4000" i="1" dirty="0"/>
          </a:p>
        </p:txBody>
      </p:sp>
      <p:sp>
        <p:nvSpPr>
          <p:cNvPr id="15" name="Rectangle 14"/>
          <p:cNvSpPr/>
          <p:nvPr/>
        </p:nvSpPr>
        <p:spPr>
          <a:xfrm>
            <a:off x="6705600" y="1828800"/>
            <a:ext cx="685800" cy="403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715000" y="2362200"/>
            <a:ext cx="685800" cy="3505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590800" y="4572000"/>
            <a:ext cx="685800" cy="1295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648200" y="3429000"/>
            <a:ext cx="685800" cy="2438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3657600" y="3962400"/>
            <a:ext cx="685800" cy="1905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600200" y="5334000"/>
            <a:ext cx="685800" cy="533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362200" y="6248400"/>
            <a:ext cx="502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Possible future values of assets</a:t>
            </a:r>
            <a:endParaRPr lang="en-US" sz="24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676400" y="31242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Financial distress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>
          <a:xfrm rot="5400000">
            <a:off x="1294606" y="4572000"/>
            <a:ext cx="1372394" cy="79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3124200" y="3505200"/>
            <a:ext cx="1143000" cy="1588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524000" y="2895600"/>
            <a:ext cx="65532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38200" y="2286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Debt payment 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743200" y="2514600"/>
            <a:ext cx="304800" cy="152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13654</TotalTime>
  <Words>2125</Words>
  <Application>Microsoft Office PowerPoint</Application>
  <PresentationFormat>On-screen Show (4:3)</PresentationFormat>
  <Paragraphs>242</Paragraphs>
  <Slides>35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Financial Distress</vt:lpstr>
      <vt:lpstr>outline</vt:lpstr>
      <vt:lpstr>Slide 3</vt:lpstr>
      <vt:lpstr>Slide 4</vt:lpstr>
      <vt:lpstr>Slide 5</vt:lpstr>
      <vt:lpstr>“financial” versus “economic” distress</vt:lpstr>
      <vt:lpstr>“financial” versus “economic” distress</vt:lpstr>
      <vt:lpstr>Can firms face financial distress but not economic distress?</vt:lpstr>
      <vt:lpstr>Can firms face financial distress but not economic distress?</vt:lpstr>
      <vt:lpstr>Bankruptcy in a perfect market</vt:lpstr>
      <vt:lpstr>Bankruptcy in a perfect market example</vt:lpstr>
      <vt:lpstr>In the good state (value $150 M)</vt:lpstr>
      <vt:lpstr>In the bad state (value $80 M)</vt:lpstr>
      <vt:lpstr>Financing in perfect markets</vt:lpstr>
      <vt:lpstr>Comparing the two financing scenarios:</vt:lpstr>
      <vt:lpstr>Example - summary</vt:lpstr>
      <vt:lpstr>Chapter 7 versus Chapter 11 bankruptcy</vt:lpstr>
      <vt:lpstr>Bankruptcy examples</vt:lpstr>
      <vt:lpstr>Slide 19</vt:lpstr>
      <vt:lpstr>Too-Big-To-Fail Long Term Capital Management</vt:lpstr>
      <vt:lpstr>LTCM</vt:lpstr>
      <vt:lpstr>LTCM – Bailout?</vt:lpstr>
      <vt:lpstr>Administrative cost of bankruptcy</vt:lpstr>
      <vt:lpstr>Indirect financial distress costs</vt:lpstr>
      <vt:lpstr>Indirect financial distress costs</vt:lpstr>
      <vt:lpstr>Bankruptcy and firm value</vt:lpstr>
      <vt:lpstr>The impact of bankruptcy on firm value example</vt:lpstr>
      <vt:lpstr>Who bares the cost of financial distress?</vt:lpstr>
      <vt:lpstr>Who bares the cost of financial distress? example</vt:lpstr>
      <vt:lpstr>Slide 30</vt:lpstr>
      <vt:lpstr>Optimal Capital Structure:  The Tradeoff Theory</vt:lpstr>
      <vt:lpstr>The Present value of Financial distress costs</vt:lpstr>
      <vt:lpstr>Optimal Capital Structure</vt:lpstr>
      <vt:lpstr>Takeaway</vt:lpstr>
      <vt:lpstr>Assignment</vt:lpstr>
    </vt:vector>
  </TitlesOfParts>
  <Company>University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Distress, Managerial Incentives, and Information</dc:title>
  <dc:creator>Nisan Langberg</dc:creator>
  <cp:lastModifiedBy>Nisan Langberg</cp:lastModifiedBy>
  <cp:revision>200</cp:revision>
  <dcterms:created xsi:type="dcterms:W3CDTF">2009-12-02T14:44:55Z</dcterms:created>
  <dcterms:modified xsi:type="dcterms:W3CDTF">2011-07-09T20:00:21Z</dcterms:modified>
</cp:coreProperties>
</file>