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tags/tag3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98" r:id="rId3"/>
    <p:sldId id="301" r:id="rId4"/>
    <p:sldId id="257" r:id="rId5"/>
    <p:sldId id="299" r:id="rId6"/>
    <p:sldId id="258" r:id="rId7"/>
    <p:sldId id="259" r:id="rId8"/>
    <p:sldId id="260" r:id="rId9"/>
    <p:sldId id="261" r:id="rId10"/>
    <p:sldId id="262" r:id="rId11"/>
    <p:sldId id="267" r:id="rId12"/>
    <p:sldId id="263" r:id="rId13"/>
    <p:sldId id="264" r:id="rId14"/>
    <p:sldId id="265" r:id="rId15"/>
    <p:sldId id="266" r:id="rId16"/>
    <p:sldId id="268" r:id="rId17"/>
    <p:sldId id="269" r:id="rId18"/>
    <p:sldId id="300" r:id="rId19"/>
    <p:sldId id="270" r:id="rId20"/>
    <p:sldId id="302" r:id="rId21"/>
    <p:sldId id="272" r:id="rId22"/>
    <p:sldId id="273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8172" autoAdjust="0"/>
  </p:normalViewPr>
  <p:slideViewPr>
    <p:cSldViewPr>
      <p:cViewPr>
        <p:scale>
          <a:sx n="70" d="100"/>
          <a:sy n="70" d="100"/>
        </p:scale>
        <p:origin x="-41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7E5C0-F3D4-4465-B945-7566948F5956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C8CB8-DD2A-4D76-B9B4-F86F993B8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103E7-6DFC-4058-9740-7922617B1A16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F24E0-2CEA-4361-8702-AD1E95E18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F24E0-2CEA-4361-8702-AD1E95E18D5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9515C-5B13-47FE-A08B-0DDD5866B1E2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271F5-5D22-4A96-94E7-04662BEDE2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Debt and Taxes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dirty="0" smtClean="0"/>
              <a:t>Example continued</a:t>
            </a:r>
          </a:p>
          <a:p>
            <a:r>
              <a:rPr lang="en-US" dirty="0" smtClean="0"/>
              <a:t>The loan of $400 million reduced tax payments by $400 (0.35) = $140</a:t>
            </a:r>
          </a:p>
          <a:p>
            <a:r>
              <a:rPr lang="en-US" dirty="0" smtClean="0"/>
              <a:t>This is referred to as the interest tax shield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4191000"/>
            <a:ext cx="82296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interest tax shield is the additional amount the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firm would have </a:t>
            </a:r>
            <a:r>
              <a:rPr lang="en-US" sz="3200" i="1" dirty="0" smtClean="0"/>
              <a:t>paid in taxes if it did not have leverage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Cash flows and leverage</a:t>
            </a:r>
            <a:endParaRPr lang="en-US" dirty="0"/>
          </a:p>
        </p:txBody>
      </p:sp>
      <p:pic>
        <p:nvPicPr>
          <p:cNvPr id="4" name="Picture 13" descr="BD15_05_15F01"/>
          <p:cNvPicPr preferRelativeResize="0"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240166" y="1600200"/>
            <a:ext cx="6663668" cy="4525963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page 461</a:t>
            </a:r>
          </a:p>
          <a:p>
            <a:endParaRPr lang="en-US" dirty="0"/>
          </a:p>
        </p:txBody>
      </p:sp>
      <p:pic>
        <p:nvPicPr>
          <p:cNvPr id="4" name="Picture 5" descr="BD15_03_15ex01p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05000" y="2286000"/>
            <a:ext cx="5638800" cy="430632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Valuing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962400"/>
          </a:xfrm>
        </p:spPr>
        <p:txBody>
          <a:bodyPr/>
          <a:lstStyle/>
          <a:p>
            <a:r>
              <a:rPr lang="en-US" dirty="0" smtClean="0"/>
              <a:t>The interest tax shield is positive when EBIT exceeds the interest payment</a:t>
            </a:r>
          </a:p>
          <a:p>
            <a:r>
              <a:rPr lang="en-US" dirty="0" smtClean="0"/>
              <a:t>The value of the interest tax shield is the present value of all future interest tax shields</a:t>
            </a:r>
          </a:p>
          <a:p>
            <a:r>
              <a:rPr lang="en-US" dirty="0" smtClean="0"/>
              <a:t>The value of a levered firm exceeds the value of an all else equal unlevered firm by the value of the interest tax shield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5562600"/>
            <a:ext cx="72390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u="sng" noProof="0" dirty="0" smtClean="0"/>
              <a:t>APV method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/>
              <a:t>V</a:t>
            </a:r>
            <a:r>
              <a:rPr lang="en-US" sz="3200" baseline="30000" noProof="0" dirty="0" smtClean="0"/>
              <a:t>L</a:t>
            </a:r>
            <a:r>
              <a:rPr lang="en-US" sz="3200" noProof="0" dirty="0" smtClean="0"/>
              <a:t> = V</a:t>
            </a:r>
            <a:r>
              <a:rPr lang="en-US" sz="3200" baseline="30000" noProof="0" dirty="0" smtClean="0"/>
              <a:t>U</a:t>
            </a:r>
            <a:r>
              <a:rPr lang="en-US" sz="3200" noProof="0" dirty="0" smtClean="0"/>
              <a:t> + PV(Interest tax shield)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Valuing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page 463</a:t>
            </a:r>
          </a:p>
          <a:p>
            <a:r>
              <a:rPr lang="en-US" dirty="0" smtClean="0"/>
              <a:t>DFB takes a ten year loan of $2 billion at the risk free interest rate of 5%.</a:t>
            </a:r>
          </a:p>
          <a:p>
            <a:r>
              <a:rPr lang="en-US" dirty="0" smtClean="0"/>
              <a:t>DFB will pay interest of $100 million at the end of each year for the ten years and will repay the principal at maturity</a:t>
            </a:r>
          </a:p>
          <a:p>
            <a:r>
              <a:rPr lang="en-US" dirty="0" smtClean="0"/>
              <a:t>DFB’s marginal tax rate is 35%</a:t>
            </a:r>
          </a:p>
          <a:p>
            <a:r>
              <a:rPr lang="en-US" dirty="0" smtClean="0"/>
              <a:t>Lets calculate the PV(interest tax shield)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Valuing the interest tax shield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….now suppose the firm will </a:t>
            </a:r>
            <a:r>
              <a:rPr lang="en-US" sz="2800" dirty="0" err="1" smtClean="0"/>
              <a:t>roleover</a:t>
            </a:r>
            <a:r>
              <a:rPr lang="en-US" sz="2800" dirty="0" smtClean="0"/>
              <a:t> the debt for another 10 years upon maturity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Calculating PV of Interest Tax Shield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calculate the PV of the interest tax shield we need some </a:t>
            </a:r>
            <a:r>
              <a:rPr lang="en-US" b="1" dirty="0" smtClean="0"/>
              <a:t>assumptions</a:t>
            </a:r>
          </a:p>
          <a:p>
            <a:r>
              <a:rPr lang="en-US" dirty="0" smtClean="0"/>
              <a:t>In practice:</a:t>
            </a:r>
          </a:p>
          <a:p>
            <a:pPr lvl="1"/>
            <a:r>
              <a:rPr lang="en-US" dirty="0" smtClean="0"/>
              <a:t>Debt changes overtime</a:t>
            </a:r>
          </a:p>
          <a:p>
            <a:pPr lvl="1"/>
            <a:r>
              <a:rPr lang="en-US" dirty="0" smtClean="0"/>
              <a:t>Interest rates change overtime</a:t>
            </a:r>
          </a:p>
          <a:p>
            <a:pPr lvl="1"/>
            <a:r>
              <a:rPr lang="en-US" dirty="0" smtClean="0"/>
              <a:t>Default risk changes overtime</a:t>
            </a:r>
          </a:p>
          <a:p>
            <a:pPr lvl="1"/>
            <a:r>
              <a:rPr lang="en-US" dirty="0" smtClean="0"/>
              <a:t>Tax rates vary with profitability</a:t>
            </a:r>
          </a:p>
          <a:p>
            <a:r>
              <a:rPr lang="en-US" dirty="0" smtClean="0"/>
              <a:t>We will first consider a simple case of   </a:t>
            </a:r>
            <a:r>
              <a:rPr lang="en-US" b="1" dirty="0" smtClean="0"/>
              <a:t>Permanent Debt</a:t>
            </a:r>
          </a:p>
          <a:p>
            <a:pPr lvl="1"/>
            <a:r>
              <a:rPr lang="en-US" dirty="0" smtClean="0"/>
              <a:t>Fixed Debt/interest rate/tax rate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Perfect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Capital Structure is irrelevant</a:t>
            </a:r>
          </a:p>
          <a:p>
            <a:r>
              <a:rPr lang="en-US" dirty="0" smtClean="0"/>
              <a:t>Risks of debt and equity (beta’s) are affected by leverage</a:t>
            </a:r>
          </a:p>
          <a:p>
            <a:pPr lvl="1"/>
            <a:r>
              <a:rPr lang="en-US" dirty="0" smtClean="0"/>
              <a:t>EPS risk changes with capital structure</a:t>
            </a:r>
          </a:p>
          <a:p>
            <a:r>
              <a:rPr lang="en-US" dirty="0" smtClean="0"/>
              <a:t>WACC (used to calculate firm value) not affected</a:t>
            </a:r>
          </a:p>
          <a:p>
            <a:r>
              <a:rPr lang="en-US" dirty="0" smtClean="0"/>
              <a:t>Recapitalization is zero-NPV</a:t>
            </a:r>
          </a:p>
          <a:p>
            <a:pPr lvl="1"/>
            <a:r>
              <a:rPr lang="en-US" dirty="0" smtClean="0"/>
              <a:t>Seasoned Equity Offerings (SEO’s) do not dilute shareholder value </a:t>
            </a:r>
          </a:p>
          <a:p>
            <a:pPr lvl="1"/>
            <a:r>
              <a:rPr lang="en-US" dirty="0" smtClean="0"/>
              <a:t>Share repurchase does not increase share price.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445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The interest tax shield: </a:t>
            </a:r>
            <a:r>
              <a:rPr lang="en-US" sz="3600" b="1" dirty="0" smtClean="0"/>
              <a:t>permanent</a:t>
            </a:r>
            <a:r>
              <a:rPr lang="en-US" sz="3600" dirty="0" smtClean="0"/>
              <a:t> debt</a:t>
            </a:r>
            <a:endParaRPr lang="en-US" sz="3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676400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447800"/>
            <a:ext cx="84582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Debt outstanding: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$D (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assume risk free debt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+mj-lt"/>
                <a:ea typeface="+mj-ea"/>
                <a:cs typeface="+mj-cs"/>
              </a:rPr>
              <a:t>Marginal tax rate: </a:t>
            </a:r>
            <a:r>
              <a:rPr lang="el-GR" sz="3200" baseline="0" dirty="0" smtClean="0">
                <a:latin typeface="+mj-lt"/>
                <a:ea typeface="+mj-ea"/>
                <a:cs typeface="+mj-cs"/>
              </a:rPr>
              <a:t>τ</a:t>
            </a:r>
            <a:r>
              <a:rPr lang="en-US" sz="3200" baseline="-25000" dirty="0" smtClean="0">
                <a:latin typeface="+mj-lt"/>
                <a:ea typeface="+mj-ea"/>
                <a:cs typeface="+mj-cs"/>
              </a:rPr>
              <a:t>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Risk free rate: </a:t>
            </a:r>
            <a:r>
              <a:rPr lang="en-US" sz="3200" noProof="0" dirty="0" err="1" smtClean="0">
                <a:latin typeface="+mj-lt"/>
                <a:ea typeface="+mj-ea"/>
                <a:cs typeface="+mj-cs"/>
              </a:rPr>
              <a:t>r</a:t>
            </a:r>
            <a:r>
              <a:rPr lang="en-US" sz="3200" baseline="-25000" noProof="0" dirty="0" err="1" smtClean="0">
                <a:latin typeface="+mj-lt"/>
                <a:ea typeface="+mj-ea"/>
                <a:cs typeface="+mj-cs"/>
              </a:rPr>
              <a:t>f</a:t>
            </a:r>
            <a:endParaRPr lang="en-US" sz="3200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u="sng" dirty="0" smtClean="0">
                <a:latin typeface="+mj-lt"/>
                <a:ea typeface="+mj-ea"/>
                <a:cs typeface="+mj-cs"/>
              </a:rPr>
              <a:t>Calculate: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Annual interest payment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	Annual tax shield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	PV(interest tax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sheild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The Assumptions made: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Assumptions:</a:t>
            </a:r>
          </a:p>
          <a:p>
            <a:pPr lvl="1"/>
            <a:r>
              <a:rPr lang="en-US" dirty="0" smtClean="0"/>
              <a:t>Debt payments are risk free</a:t>
            </a:r>
          </a:p>
          <a:p>
            <a:pPr lvl="1"/>
            <a:r>
              <a:rPr lang="en-US" dirty="0" smtClean="0"/>
              <a:t>The firm can cover its debt payments at all times with zero probability for default</a:t>
            </a:r>
          </a:p>
          <a:p>
            <a:r>
              <a:rPr lang="en-US" dirty="0" smtClean="0"/>
              <a:t>These assumptions fit very few transactions</a:t>
            </a:r>
          </a:p>
          <a:p>
            <a:r>
              <a:rPr lang="en-US" dirty="0" smtClean="0"/>
              <a:t>Actually, we don’t need such strong assumptions. From the no-arbitrage principle: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638800"/>
            <a:ext cx="70866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  <a:ea typeface="+mj-ea"/>
                <a:cs typeface="+mj-cs"/>
              </a:rPr>
              <a:t>PV(Interest payments) =  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interest tax shield: permanent debt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257800"/>
            <a:ext cx="70866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  <a:ea typeface="+mj-ea"/>
                <a:cs typeface="+mj-cs"/>
              </a:rPr>
              <a:t>PV(Interest tax shield) = </a:t>
            </a:r>
            <a:r>
              <a:rPr lang="el-GR" sz="4000" dirty="0" smtClean="0">
                <a:latin typeface="+mj-lt"/>
                <a:ea typeface="+mj-ea"/>
                <a:cs typeface="+mj-cs"/>
              </a:rPr>
              <a:t>τ</a:t>
            </a:r>
            <a:r>
              <a:rPr lang="en-US" sz="4000" baseline="-25000" dirty="0" smtClean="0">
                <a:latin typeface="+mj-lt"/>
                <a:ea typeface="+mj-ea"/>
                <a:cs typeface="+mj-cs"/>
              </a:rPr>
              <a:t>C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x 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Levering up to capture the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Leveraged recaps were very popular in mid to late 1980’s</a:t>
            </a:r>
          </a:p>
          <a:p>
            <a:r>
              <a:rPr lang="en-US" dirty="0" smtClean="0"/>
              <a:t>By doing so firms reduced their tax liability (among other things…)</a:t>
            </a:r>
          </a:p>
          <a:p>
            <a:pPr>
              <a:buNone/>
            </a:pPr>
            <a:r>
              <a:rPr lang="en-US" dirty="0" smtClean="0"/>
              <a:t>Example page 468</a:t>
            </a:r>
          </a:p>
          <a:p>
            <a:r>
              <a:rPr lang="en-US" dirty="0" err="1" smtClean="0"/>
              <a:t>Midco</a:t>
            </a:r>
            <a:r>
              <a:rPr lang="en-US" dirty="0" smtClean="0"/>
              <a:t> has 20m shares @ $15 and no debt</a:t>
            </a:r>
          </a:p>
          <a:p>
            <a:r>
              <a:rPr lang="en-US" dirty="0" smtClean="0"/>
              <a:t>Its tax rate is 35%</a:t>
            </a:r>
          </a:p>
          <a:p>
            <a:r>
              <a:rPr lang="en-US" dirty="0" smtClean="0"/>
              <a:t>It plans to borrow $100m to repurchase shares</a:t>
            </a:r>
          </a:p>
          <a:p>
            <a:r>
              <a:rPr lang="en-US" dirty="0" smtClean="0"/>
              <a:t>Lets trace this transaction and its implications for the stock price of </a:t>
            </a:r>
            <a:r>
              <a:rPr lang="en-US" dirty="0" err="1" smtClean="0"/>
              <a:t>Midco</a:t>
            </a:r>
            <a:r>
              <a:rPr lang="en-US" dirty="0" smtClean="0"/>
              <a:t> (what do you expect?)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Leveraging up to capture the tax shield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Leveraging up to capture the tax shield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Leveraging up to capture the tax shield</a:t>
            </a:r>
            <a:endParaRPr lang="en-US" dirty="0"/>
          </a:p>
        </p:txBody>
      </p:sp>
      <p:pic>
        <p:nvPicPr>
          <p:cNvPr id="4" name="Picture 7" descr="BD15_13_15t02"/>
          <p:cNvPicPr preferRelativeResize="0"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" y="1746728"/>
            <a:ext cx="8229600" cy="4232906"/>
          </a:xfrm>
          <a:noFill/>
          <a:ln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taxes and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Debt allows corporations to pay more of its cash flows to debt holders</a:t>
            </a:r>
          </a:p>
          <a:p>
            <a:r>
              <a:rPr lang="en-US" dirty="0" smtClean="0"/>
              <a:t>For individuals</a:t>
            </a:r>
          </a:p>
          <a:p>
            <a:pPr lvl="1"/>
            <a:r>
              <a:rPr lang="en-US" dirty="0" smtClean="0"/>
              <a:t>Interest payments are taxed as income</a:t>
            </a:r>
          </a:p>
          <a:p>
            <a:pPr lvl="1"/>
            <a:r>
              <a:rPr lang="en-US" dirty="0" smtClean="0"/>
              <a:t>Dividends and capital gains are taxed separately</a:t>
            </a:r>
          </a:p>
          <a:p>
            <a:r>
              <a:rPr lang="en-US" dirty="0" smtClean="0"/>
              <a:t>What are the consequences of investors’ taxes on firm value?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taxes and the interest tax shield</a:t>
            </a:r>
            <a:endParaRPr lang="en-US" dirty="0"/>
          </a:p>
        </p:txBody>
      </p:sp>
      <p:pic>
        <p:nvPicPr>
          <p:cNvPr id="4" name="Picture 5" descr="BD15_15_15F03"/>
          <p:cNvPicPr preferRelativeResize="0"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400781" y="1600200"/>
            <a:ext cx="6342437" cy="4525963"/>
          </a:xfrm>
          <a:noFill/>
          <a:ln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taxes and the interest tax shield</a:t>
            </a:r>
            <a:endParaRPr lang="en-US" dirty="0"/>
          </a:p>
        </p:txBody>
      </p:sp>
      <p:pic>
        <p:nvPicPr>
          <p:cNvPr id="4" name="Picture 5" descr="BD15_14_15t03"/>
          <p:cNvPicPr preferRelativeResize="0"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447800" y="1905000"/>
            <a:ext cx="6071687" cy="4035648"/>
          </a:xfr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581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tax advantage of debt</a:t>
            </a:r>
          </a:p>
          <a:p>
            <a:r>
              <a:rPr lang="en-US" dirty="0" smtClean="0"/>
              <a:t>Computing the interest tax shield</a:t>
            </a:r>
          </a:p>
          <a:p>
            <a:pPr lvl="1"/>
            <a:r>
              <a:rPr lang="en-US" dirty="0" smtClean="0"/>
              <a:t>Permanent debt</a:t>
            </a:r>
          </a:p>
          <a:p>
            <a:pPr lvl="1"/>
            <a:r>
              <a:rPr lang="en-US" dirty="0" smtClean="0"/>
              <a:t>Fixed debt to equity ratio</a:t>
            </a:r>
          </a:p>
          <a:p>
            <a:r>
              <a:rPr lang="en-US" dirty="0" smtClean="0"/>
              <a:t>The WACC</a:t>
            </a:r>
          </a:p>
          <a:p>
            <a:r>
              <a:rPr lang="en-US" dirty="0" smtClean="0"/>
              <a:t>Value of recapitalization</a:t>
            </a:r>
          </a:p>
          <a:p>
            <a:r>
              <a:rPr lang="en-US" dirty="0" smtClean="0"/>
              <a:t>Personal taxes</a:t>
            </a:r>
          </a:p>
          <a:p>
            <a:pPr lvl="1"/>
            <a:r>
              <a:rPr lang="en-US" dirty="0" smtClean="0"/>
              <a:t>Other limits to the tax advantage of debt</a:t>
            </a:r>
          </a:p>
          <a:p>
            <a:r>
              <a:rPr lang="en-US" dirty="0" smtClean="0"/>
              <a:t>Use of debt around the world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taxes and the interest tax shield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taxes and the interest tax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399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effective tax advantage of debt</a:t>
            </a:r>
          </a:p>
          <a:p>
            <a:pPr algn="ctr">
              <a:buNone/>
            </a:pPr>
            <a:r>
              <a:rPr lang="en-US" dirty="0" smtClean="0"/>
              <a:t>τ* = 1 – (1-</a:t>
            </a:r>
            <a:r>
              <a:rPr lang="el-GR" dirty="0" smtClean="0"/>
              <a:t>τ</a:t>
            </a:r>
            <a:r>
              <a:rPr lang="en-US" baseline="-25000" dirty="0" smtClean="0"/>
              <a:t>c</a:t>
            </a:r>
            <a:r>
              <a:rPr lang="en-US" dirty="0" smtClean="0"/>
              <a:t>)(1-</a:t>
            </a:r>
            <a:r>
              <a:rPr lang="el-GR" dirty="0" smtClean="0"/>
              <a:t>τ</a:t>
            </a:r>
            <a:r>
              <a:rPr lang="en-US" baseline="-25000" dirty="0" smtClean="0"/>
              <a:t>e</a:t>
            </a:r>
            <a:r>
              <a:rPr lang="en-US" dirty="0" smtClean="0"/>
              <a:t>)/(1-</a:t>
            </a:r>
            <a:r>
              <a:rPr lang="el-GR" dirty="0" smtClean="0"/>
              <a:t>τ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267200"/>
            <a:ext cx="8229600" cy="1523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interest tax shield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lang="en-US" sz="3200" noProof="0" dirty="0" smtClean="0"/>
              <a:t>personal taxes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V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τ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Capital Structure with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1447800"/>
          </a:xfrm>
        </p:spPr>
        <p:txBody>
          <a:bodyPr/>
          <a:lstStyle/>
          <a:p>
            <a:r>
              <a:rPr lang="en-US" dirty="0" smtClean="0"/>
              <a:t>When raising new capital from investors firms primarily do so by issuing debt</a:t>
            </a:r>
            <a:endParaRPr lang="en-US" dirty="0"/>
          </a:p>
        </p:txBody>
      </p:sp>
      <p:pic>
        <p:nvPicPr>
          <p:cNvPr id="4" name="Picture 5" descr="BD15_21_15F0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05000" y="2667000"/>
            <a:ext cx="5524500" cy="394553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Capital Structure with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95400"/>
          </a:xfrm>
        </p:spPr>
        <p:txBody>
          <a:bodyPr/>
          <a:lstStyle/>
          <a:p>
            <a:r>
              <a:rPr lang="en-US" dirty="0" smtClean="0"/>
              <a:t>For the average firm debt accounts for 30%-45% of firm value depending on the year</a:t>
            </a:r>
            <a:endParaRPr lang="en-US" dirty="0"/>
          </a:p>
        </p:txBody>
      </p:sp>
      <p:pic>
        <p:nvPicPr>
          <p:cNvPr id="4" name="Picture 5" descr="BD15_22_15F06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05000" y="2895600"/>
            <a:ext cx="4984750" cy="3559881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2667000" cy="2544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Optimal capital structure with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2438400" cy="3276600"/>
          </a:xfrm>
        </p:spPr>
        <p:txBody>
          <a:bodyPr/>
          <a:lstStyle/>
          <a:p>
            <a:r>
              <a:rPr lang="en-US" dirty="0" smtClean="0"/>
              <a:t>There are large differences across industries (2005)</a:t>
            </a:r>
            <a:endParaRPr lang="en-US" dirty="0"/>
          </a:p>
        </p:txBody>
      </p:sp>
      <p:pic>
        <p:nvPicPr>
          <p:cNvPr id="4" name="Picture 5" descr="BD15_23_15F07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00400" y="192997"/>
            <a:ext cx="5778500" cy="6495141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to the tax benefit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/>
          <a:lstStyle/>
          <a:p>
            <a:r>
              <a:rPr lang="en-US" dirty="0" smtClean="0"/>
              <a:t>There is a tax advantage to debt only if the firm is paying taxes in the first place</a:t>
            </a:r>
          </a:p>
          <a:p>
            <a:r>
              <a:rPr lang="en-US" dirty="0" smtClean="0"/>
              <a:t>No corporate tax benefit arises from interest payments in excess of EBIT</a:t>
            </a:r>
          </a:p>
          <a:p>
            <a:r>
              <a:rPr lang="en-US" dirty="0" smtClean="0"/>
              <a:t>There is a cost associated with such excess leverage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to the tax benefit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optimal (from a tax perspective) to set interest payments equal to EBIT</a:t>
            </a:r>
          </a:p>
          <a:p>
            <a:r>
              <a:rPr lang="en-US" dirty="0" smtClean="0"/>
              <a:t>Can a firm predict its EBIT?</a:t>
            </a:r>
          </a:p>
          <a:p>
            <a:r>
              <a:rPr lang="en-US" dirty="0" smtClean="0"/>
              <a:t>What does risk associated with EBIT do to the value of the tax shield?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to the tax benefit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high growth firms</a:t>
            </a:r>
          </a:p>
          <a:p>
            <a:r>
              <a:rPr lang="en-US" dirty="0" smtClean="0"/>
              <a:t>Firms in early stages of development have little earnings if at all</a:t>
            </a:r>
          </a:p>
          <a:p>
            <a:r>
              <a:rPr lang="en-US" dirty="0" smtClean="0"/>
              <a:t>Optimal debt is proportional to current earnings</a:t>
            </a:r>
          </a:p>
          <a:p>
            <a:r>
              <a:rPr lang="en-US" dirty="0" smtClean="0"/>
              <a:t>Value of equity is determined by future earnings</a:t>
            </a:r>
          </a:p>
          <a:p>
            <a:r>
              <a:rPr lang="en-US" dirty="0" smtClean="0"/>
              <a:t>From a tax perspective, high growth firms optimally aim for lower debt to value ratios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to the tax benefit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Alternative tax shields</a:t>
            </a:r>
          </a:p>
          <a:p>
            <a:r>
              <a:rPr lang="en-US" dirty="0" smtClean="0"/>
              <a:t>Several firms pay their employees stock options – that is the option to purchase the stock at the strike price some time in the future (as a substitute to salary)</a:t>
            </a:r>
          </a:p>
          <a:p>
            <a:r>
              <a:rPr lang="en-US" dirty="0" smtClean="0"/>
              <a:t>IRS allows the firm to deduct the discount relative to the current price but it didn’t affect EBIT under GAAP</a:t>
            </a:r>
          </a:p>
          <a:p>
            <a:r>
              <a:rPr lang="en-US" dirty="0" smtClean="0"/>
              <a:t>Result – Microsoft, Cisco, Dell, Qualcomm had no taxable income (reported in 2000)</a:t>
            </a:r>
          </a:p>
          <a:p>
            <a:r>
              <a:rPr lang="en-US" dirty="0" smtClean="0"/>
              <a:t>Stock option deductions for entire </a:t>
            </a:r>
            <a:r>
              <a:rPr lang="en-US" dirty="0" err="1" smtClean="0"/>
              <a:t>Nasdaq</a:t>
            </a:r>
            <a:r>
              <a:rPr lang="en-US" dirty="0" smtClean="0"/>
              <a:t> 100 exceeded aggregate pretax earnings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interest payments to EBIT</a:t>
            </a:r>
            <a:endParaRPr lang="en-US" dirty="0"/>
          </a:p>
        </p:txBody>
      </p:sp>
      <p:pic>
        <p:nvPicPr>
          <p:cNvPr id="4" name="Picture 6" descr="BD15_26_15F0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9887" y="1600200"/>
            <a:ext cx="6324225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Leverage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3152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reality, however, firms manage their capital structure very carefully</a:t>
            </a:r>
          </a:p>
          <a:p>
            <a:r>
              <a:rPr lang="en-US" dirty="0" smtClean="0"/>
              <a:t>Different firms, e.g., in different industries or different stages of growth, have different capital structures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3505200"/>
          <a:ext cx="60960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D/E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$28.4B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$63.9B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AAPL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$324.3B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$20.4B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$90.7B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$29.49B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PEP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$24.9B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$102.2B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</a:t>
                      </a:r>
                      <a:endParaRPr lang="en-US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$28.6B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$198.1B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$1,941.5B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$178.8B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low leverage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Firms shield about one third of their earnings before interest and tax</a:t>
            </a:r>
          </a:p>
          <a:p>
            <a:r>
              <a:rPr lang="en-US" dirty="0" smtClean="0"/>
              <a:t>True internationally</a:t>
            </a:r>
            <a:endParaRPr lang="en-US" dirty="0"/>
          </a:p>
        </p:txBody>
      </p:sp>
      <p:pic>
        <p:nvPicPr>
          <p:cNvPr id="4" name="Picture 5" descr="BD15_27_15t0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3400" y="3276600"/>
            <a:ext cx="7476540" cy="32766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Chapter 15</a:t>
            </a:r>
            <a:endParaRPr lang="en-US" dirty="0" smtClean="0"/>
          </a:p>
          <a:p>
            <a:r>
              <a:rPr lang="en-US" dirty="0" smtClean="0"/>
              <a:t>1, 4, 6, 13, </a:t>
            </a:r>
            <a:r>
              <a:rPr lang="en-US" dirty="0" smtClean="0"/>
              <a:t>18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smtClean="0"/>
              <a:t>case 1-6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as Claim Holder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2362200"/>
            <a:ext cx="2133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Firm X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Value of all future cash flows from project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19600" y="2667000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19600" y="41148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009900" y="49149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09800" y="55626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Government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562600" y="2362200"/>
            <a:ext cx="228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Shareholders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562600" y="3886200"/>
            <a:ext cx="228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Debt holders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Tax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Corporations pay tax on the income they earn after interest payments are deducted</a:t>
            </a:r>
          </a:p>
          <a:p>
            <a:r>
              <a:rPr lang="en-US" dirty="0" smtClean="0"/>
              <a:t>Interest expenses reduce the amount of corporate tax firms must pay</a:t>
            </a:r>
          </a:p>
          <a:p>
            <a:r>
              <a:rPr lang="en-US" dirty="0" smtClean="0"/>
              <a:t>This introduces a benefit for using debt</a:t>
            </a:r>
          </a:p>
          <a:p>
            <a:r>
              <a:rPr lang="en-US" dirty="0" smtClean="0"/>
              <a:t>Consider the example of Safeway, Inc. a grocery store chain.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and tax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 (page 460)</a:t>
            </a:r>
          </a:p>
          <a:p>
            <a:r>
              <a:rPr lang="en-US" dirty="0" smtClean="0"/>
              <a:t>Earnings before interest and tax (EBIT) were $1.25 billion in 2005, interest expenses were $400 million, and its marginal corporate tax rate was 35%.</a:t>
            </a:r>
          </a:p>
          <a:p>
            <a:r>
              <a:rPr lang="en-US" dirty="0" smtClean="0"/>
              <a:t>Lets calculate the effect of leverage on Safeway’s net income by considering two scenarios: without leverage and with leverage as it is now.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tax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 continued</a:t>
            </a:r>
          </a:p>
          <a:p>
            <a:r>
              <a:rPr lang="en-US" dirty="0" smtClean="0"/>
              <a:t>Leverage reduces the corporation’s tax liability and its net income</a:t>
            </a:r>
          </a:p>
          <a:p>
            <a:r>
              <a:rPr lang="en-US" dirty="0" smtClean="0"/>
              <a:t>But it creates value for equity holders!</a:t>
            </a:r>
          </a:p>
          <a:p>
            <a:r>
              <a:rPr lang="en-US" dirty="0" smtClean="0"/>
              <a:t>Look at the total value of the firm – that is, the payoffs to claims issued by the firm</a:t>
            </a:r>
          </a:p>
          <a:p>
            <a:r>
              <a:rPr lang="en-US" dirty="0" smtClean="0"/>
              <a:t>With leverage total payoff is $552+$400=$952 while without leverage its $812.</a:t>
            </a:r>
          </a:p>
          <a:p>
            <a:r>
              <a:rPr lang="en-US" dirty="0" smtClean="0"/>
              <a:t>The government is paid the $140 difference.  </a:t>
            </a:r>
          </a:p>
          <a:p>
            <a:r>
              <a:rPr lang="en-US" dirty="0" smtClean="0"/>
              <a:t>Leverage increased firm value by $140 million.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5457</TotalTime>
  <Words>1361</Words>
  <Application>Microsoft Office PowerPoint</Application>
  <PresentationFormat>On-screen Show (4:3)</PresentationFormat>
  <Paragraphs>239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Debt and Taxes</vt:lpstr>
      <vt:lpstr>In Perfect Markets</vt:lpstr>
      <vt:lpstr>Today</vt:lpstr>
      <vt:lpstr>Actual Leverage Levels</vt:lpstr>
      <vt:lpstr>Government as Claim Holder</vt:lpstr>
      <vt:lpstr>Debt Tax Advantage</vt:lpstr>
      <vt:lpstr>Interest and tax deduction</vt:lpstr>
      <vt:lpstr>Calculating tax payments</vt:lpstr>
      <vt:lpstr>Value implications</vt:lpstr>
      <vt:lpstr>The Interest Tax Shield</vt:lpstr>
      <vt:lpstr>Cash flows and leverage</vt:lpstr>
      <vt:lpstr>Computing the interest tax shield</vt:lpstr>
      <vt:lpstr>Computing the interest tax shield</vt:lpstr>
      <vt:lpstr>Computing the interest tax shield</vt:lpstr>
      <vt:lpstr>Valuing the interest tax shield</vt:lpstr>
      <vt:lpstr>Valuing the interest tax shield</vt:lpstr>
      <vt:lpstr>Valuing the interest tax shield</vt:lpstr>
      <vt:lpstr>….now suppose the firm will roleover the debt for another 10 years upon maturity</vt:lpstr>
      <vt:lpstr>Calculating PV of Interest Tax Shield</vt:lpstr>
      <vt:lpstr>The interest tax shield: permanent debt</vt:lpstr>
      <vt:lpstr>The Assumptions made:</vt:lpstr>
      <vt:lpstr>The interest tax shield: permanent debt </vt:lpstr>
      <vt:lpstr>Levering up to capture the tax shield</vt:lpstr>
      <vt:lpstr>Leveraging up to capture the tax shield </vt:lpstr>
      <vt:lpstr>Leveraging up to capture the tax shield</vt:lpstr>
      <vt:lpstr>Leveraging up to capture the tax shield</vt:lpstr>
      <vt:lpstr>Personal taxes and the interest tax shield</vt:lpstr>
      <vt:lpstr>Personal taxes and the interest tax shield</vt:lpstr>
      <vt:lpstr>Personal taxes and the interest tax shield</vt:lpstr>
      <vt:lpstr>Personal taxes and the interest tax shield</vt:lpstr>
      <vt:lpstr>Personal taxes and the interest tax shield</vt:lpstr>
      <vt:lpstr>Optimal Capital Structure with taxes</vt:lpstr>
      <vt:lpstr>Optimal Capital Structure with taxes</vt:lpstr>
      <vt:lpstr>Optimal capital structure with taxes</vt:lpstr>
      <vt:lpstr>Limits to the tax benefit of debt</vt:lpstr>
      <vt:lpstr>Limits to the tax benefit of debt</vt:lpstr>
      <vt:lpstr>Limits to the tax benefit of debt</vt:lpstr>
      <vt:lpstr>Limits to the tax benefit of debt</vt:lpstr>
      <vt:lpstr>Comparing interest payments to EBIT</vt:lpstr>
      <vt:lpstr>The low leverage puzzle</vt:lpstr>
      <vt:lpstr>Assigned questions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Nisan Langberg</dc:creator>
  <cp:lastModifiedBy>Nisan Langberg</cp:lastModifiedBy>
  <cp:revision>244</cp:revision>
  <dcterms:created xsi:type="dcterms:W3CDTF">2009-09-16T02:33:44Z</dcterms:created>
  <dcterms:modified xsi:type="dcterms:W3CDTF">2011-07-09T19:54:38Z</dcterms:modified>
</cp:coreProperties>
</file>