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6"/>
  </p:notesMasterIdLst>
  <p:sldIdLst>
    <p:sldId id="256" r:id="rId2"/>
    <p:sldId id="304" r:id="rId3"/>
    <p:sldId id="266" r:id="rId4"/>
    <p:sldId id="278" r:id="rId5"/>
    <p:sldId id="274" r:id="rId6"/>
    <p:sldId id="275" r:id="rId7"/>
    <p:sldId id="276" r:id="rId8"/>
    <p:sldId id="277" r:id="rId9"/>
    <p:sldId id="305" r:id="rId10"/>
    <p:sldId id="279" r:id="rId11"/>
    <p:sldId id="296" r:id="rId12"/>
    <p:sldId id="297" r:id="rId13"/>
    <p:sldId id="306" r:id="rId14"/>
    <p:sldId id="295" r:id="rId15"/>
    <p:sldId id="280" r:id="rId16"/>
    <p:sldId id="281" r:id="rId17"/>
    <p:sldId id="282" r:id="rId18"/>
    <p:sldId id="283" r:id="rId19"/>
    <p:sldId id="307" r:id="rId20"/>
    <p:sldId id="288" r:id="rId21"/>
    <p:sldId id="289" r:id="rId22"/>
    <p:sldId id="290" r:id="rId23"/>
    <p:sldId id="291" r:id="rId24"/>
    <p:sldId id="308" r:id="rId25"/>
    <p:sldId id="292" r:id="rId26"/>
    <p:sldId id="293" r:id="rId27"/>
    <p:sldId id="294" r:id="rId28"/>
    <p:sldId id="309" r:id="rId29"/>
    <p:sldId id="284" r:id="rId30"/>
    <p:sldId id="286" r:id="rId31"/>
    <p:sldId id="285" r:id="rId32"/>
    <p:sldId id="287" r:id="rId33"/>
    <p:sldId id="298" r:id="rId34"/>
    <p:sldId id="303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6102" autoAdjust="0"/>
  </p:normalViewPr>
  <p:slideViewPr>
    <p:cSldViewPr>
      <p:cViewPr>
        <p:scale>
          <a:sx n="60" d="100"/>
          <a:sy n="60" d="100"/>
        </p:scale>
        <p:origin x="-13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5BADBC-B905-4F81-883D-B52D246942B9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EB1659-9BCC-44A0-B9A7-416CF509DD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5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CNP – the “National</a:t>
            </a:r>
            <a:r>
              <a:rPr lang="en-US" baseline="0" dirty="0" smtClean="0"/>
              <a:t> Petroleum Council” was formed in 1938 by the Brazilian government to supervise, regulate, and carry out the oil industry activities previously executed by the SFPM.</a:t>
            </a:r>
          </a:p>
          <a:p>
            <a:r>
              <a:rPr lang="en-US" baseline="0" dirty="0" smtClean="0"/>
              <a:t>SFPM – the “Service for Promotion of Mineral Production” was formed in 1930 by constitution.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CNP – the “National</a:t>
            </a:r>
            <a:r>
              <a:rPr lang="en-US" baseline="0" dirty="0" smtClean="0"/>
              <a:t> Petroleum Council” was formed in 1938 by the Brazilian government to supervise, regulate, and carry out the oil industry activities previously executed by the SFPM.</a:t>
            </a:r>
          </a:p>
          <a:p>
            <a:r>
              <a:rPr lang="en-US" baseline="0" dirty="0" smtClean="0"/>
              <a:t>SFPM – the “Service for Promotion of Mineral Production” was formed in 1930 by constitution.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CNP – the “National</a:t>
            </a:r>
            <a:r>
              <a:rPr lang="en-US" baseline="0" dirty="0" smtClean="0"/>
              <a:t> Petroleum Council” was formed in 1938 by the Brazilian government to supervise, regulate, and carry out the oil industry activities previously executed by the SFPM.</a:t>
            </a:r>
          </a:p>
          <a:p>
            <a:r>
              <a:rPr lang="en-US" baseline="0" dirty="0" smtClean="0"/>
              <a:t>SFPM – the “Service for Promotion of Mineral Production” was formed in 1930 by constitution.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CNP – the “National</a:t>
            </a:r>
            <a:r>
              <a:rPr lang="en-US" baseline="0" dirty="0" smtClean="0"/>
              <a:t> Petroleum Council” was formed in 1938 by the Brazilian government to supervise, regulate, and carry out the oil industry activities previously executed by the SFPM.</a:t>
            </a:r>
          </a:p>
          <a:p>
            <a:r>
              <a:rPr lang="en-US" baseline="0" dirty="0" smtClean="0"/>
              <a:t>SFPM – the “Service for Promotion of Mineral Production” was formed in 1930 by constitution.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New Military Government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Less Transparent, less public oversight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Disgruntled employees discourage from airing grievances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Setup 4 branches (Procurement, Engineering, and Innovation)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Hierarchical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B1659-9BCC-44A0-B9A7-416CF509DDB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0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8BD238-A2AA-465D-A5AA-33243B79791F}" type="datetimeFigureOut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7097644-7967-41DE-BCAF-F71F2C0D9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447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A37"/>
                </a:solidFill>
              </a:rPr>
              <a:t>Review of Brazil’s  </a:t>
            </a: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National Oil </a:t>
            </a:r>
            <a:r>
              <a:rPr lang="en-US" b="1" dirty="0" smtClean="0">
                <a:solidFill>
                  <a:srgbClr val="007A37"/>
                </a:solidFill>
              </a:rPr>
              <a:t>Company</a:t>
            </a:r>
            <a:endParaRPr lang="en-US" b="1" dirty="0">
              <a:solidFill>
                <a:srgbClr val="007A37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9600" y="4343400"/>
            <a:ext cx="2276168" cy="1828800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r>
              <a:rPr lang="en-US" sz="1400" b="1" u="sng" dirty="0" smtClean="0">
                <a:solidFill>
                  <a:srgbClr val="007A37"/>
                </a:solidFill>
              </a:rPr>
              <a:t>Bald &amp; the Beautiful</a:t>
            </a:r>
            <a:endParaRPr lang="en-US" sz="1400" b="1" u="sng" dirty="0">
              <a:solidFill>
                <a:srgbClr val="007A37"/>
              </a:solidFill>
            </a:endParaRPr>
          </a:p>
          <a:p>
            <a:pPr marL="457200" indent="-220663" algn="l">
              <a:buClr>
                <a:srgbClr val="007A37"/>
              </a:buClr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7A37"/>
                </a:solidFill>
              </a:rPr>
              <a:t>Jason Dwyer</a:t>
            </a:r>
            <a:endParaRPr lang="en-US" sz="1400" b="1" dirty="0">
              <a:solidFill>
                <a:srgbClr val="007A37"/>
              </a:solidFill>
            </a:endParaRPr>
          </a:p>
          <a:p>
            <a:pPr marL="457200" indent="-220663" algn="l">
              <a:buClr>
                <a:srgbClr val="007A37"/>
              </a:buClr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7A37"/>
                </a:solidFill>
              </a:rPr>
              <a:t>Zach Jones</a:t>
            </a:r>
          </a:p>
          <a:p>
            <a:pPr marL="457200" indent="-220663" algn="l">
              <a:buClr>
                <a:srgbClr val="007A37"/>
              </a:buClr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7A37"/>
                </a:solidFill>
              </a:rPr>
              <a:t>Phillip Westerby</a:t>
            </a:r>
          </a:p>
          <a:p>
            <a:pPr marL="457200" indent="-220663" algn="l">
              <a:buClr>
                <a:srgbClr val="007A37"/>
              </a:buClr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7A37"/>
                </a:solidFill>
              </a:rPr>
              <a:t>Donovan Carrigan</a:t>
            </a:r>
          </a:p>
          <a:p>
            <a:pPr marL="457200" indent="-220663" algn="l">
              <a:buClr>
                <a:srgbClr val="007A37"/>
              </a:buClr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7A37"/>
                </a:solidFill>
              </a:rPr>
              <a:t>Kevin Butler</a:t>
            </a:r>
          </a:p>
          <a:p>
            <a:pPr marL="457200" indent="-220663" algn="l">
              <a:buClr>
                <a:srgbClr val="007A37"/>
              </a:buClr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7A37"/>
                </a:solidFill>
              </a:rPr>
              <a:t>Brian Union</a:t>
            </a:r>
            <a:endParaRPr lang="en-US" sz="1400" b="1" dirty="0">
              <a:solidFill>
                <a:srgbClr val="007A3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67324" y="2438400"/>
            <a:ext cx="6586076" cy="0"/>
          </a:xfrm>
          <a:prstGeom prst="line">
            <a:avLst/>
          </a:prstGeom>
          <a:ln w="44450">
            <a:solidFill>
              <a:srgbClr val="007A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81400"/>
            <a:ext cx="349286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9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Strategy for Success</a:t>
            </a:r>
            <a:br>
              <a:rPr lang="en-US" sz="3200" dirty="0" smtClean="0"/>
            </a:br>
            <a:r>
              <a:rPr lang="en-US" sz="3200" dirty="0" smtClean="0"/>
              <a:t>(State Monopoly)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48823"/>
            <a:ext cx="8229600" cy="427097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Brazil’s first oil concessions date to the Imperial period, but no significant inroads into oil industry until the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1930’s revolution (military and urban middle class alliance) ushered in a greater focus on oil as a means of substituting local production for imports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Post-revolution economic model favored industrialization and urbanization, thereby increasing consumption of oil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1934 Constitution established first ever property and mineral rights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1937 Constitution assigned those rights solely to Brazilian citizens or Brazilian companies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1938 decree gave federal gov’t control over oil supply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79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Strategy for Success</a:t>
            </a:r>
            <a:br>
              <a:rPr lang="en-US" sz="3200" dirty="0"/>
            </a:br>
            <a:r>
              <a:rPr lang="en-US" sz="3200" dirty="0"/>
              <a:t>(State Monopoly)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48823"/>
            <a:ext cx="8229600" cy="419477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addition to property/mineral rights, gov’t also established the Service for Promotion of Mineral Production (SFPM), later replaced by the National Petroleum Council (CNP)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SFPM and CNP were designed to supervise, regulate and carry out all oil industry activities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CNP’s initial exploration was focused on the sedimentary basin of Bahia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Initial exploration relied on external experts who were essential, yet disposable when their decisions didn’t align with national interests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1940 decree taxed all oil by-products (foreign and domestic) and revenues used to further develop the oil industry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Strategy for Success</a:t>
            </a:r>
            <a:br>
              <a:rPr lang="en-US" sz="3200" dirty="0"/>
            </a:br>
            <a:r>
              <a:rPr lang="en-US" sz="3200" dirty="0"/>
              <a:t>(State Monopoly)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48823"/>
            <a:ext cx="8229600" cy="350897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Post-WWII gov’t of General Dutra allowed international companies to organize operations to explore oil and mineral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1948 – Strategy conflict arose between those favoring IOC partnerships and those with more nationalistic desires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Gridlock ensued, resulting in failure of a bill allowing IOCs to invest in the oil business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1951 new gov’t bill on oil policy that initiated the creation of Petrobras</a:t>
            </a:r>
            <a:r>
              <a:rPr lang="en-US" sz="2000" dirty="0"/>
              <a:t> </a:t>
            </a:r>
            <a:r>
              <a:rPr lang="en-US" sz="2000" dirty="0" smtClean="0"/>
              <a:t>in 1954 as the state-owned monopoly in charge of exploiting oil resources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97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2667000"/>
            <a:ext cx="7086600" cy="12493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Organizing the Downstream</a:t>
            </a:r>
            <a:br>
              <a:rPr lang="en-US" b="1" dirty="0" smtClean="0"/>
            </a:br>
            <a:r>
              <a:rPr lang="en-US" sz="2400" b="1" dirty="0" smtClean="0"/>
              <a:t>Phillip Westerby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-2936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80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355" y="571500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Organizing the Downstream</a:t>
            </a:r>
            <a:br>
              <a:rPr lang="en-US" sz="3200" dirty="0" smtClean="0"/>
            </a:br>
            <a:r>
              <a:rPr lang="en-US" sz="3200" dirty="0" smtClean="0"/>
              <a:t>(1954-73)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48823"/>
            <a:ext cx="8229600" cy="442337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Petrobras was formed as a state owned monopoly in 1954 by the Brazilian government.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Exploration, production, transportation, and refining of all hydrocarbons in the Brazilian market.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Brazil’s oil activities restricted to transportation, refining and marketing (downstream)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Refining capacity under construction was less than 50% of domestic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Available tankers could transport only 20% of necessary imports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Domestic oil production only 2.5% of domestic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All led to focus on frugality and restraints </a:t>
            </a:r>
            <a:r>
              <a:rPr lang="en-US" sz="2000" b="1" dirty="0" smtClean="0"/>
              <a:t>domestically</a:t>
            </a:r>
            <a:endParaRPr lang="en-US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92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924800" cy="609600"/>
          </a:xfrm>
        </p:spPr>
        <p:txBody>
          <a:bodyPr>
            <a:noAutofit/>
          </a:bodyPr>
          <a:lstStyle/>
          <a:p>
            <a:r>
              <a:rPr lang="en-US" sz="3200" dirty="0"/>
              <a:t>Organizing the Downstream</a:t>
            </a:r>
            <a:br>
              <a:rPr lang="en-US" sz="3200" dirty="0"/>
            </a:br>
            <a:r>
              <a:rPr lang="en-US" sz="3200" dirty="0"/>
              <a:t>(1954-73)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77423"/>
            <a:ext cx="8229600" cy="396617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Petrobras</a:t>
            </a:r>
            <a:r>
              <a:rPr lang="en-US" sz="2000" dirty="0"/>
              <a:t>’ management </a:t>
            </a:r>
            <a:r>
              <a:rPr lang="en-US" sz="2000" dirty="0" smtClean="0"/>
              <a:t>primarily former military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</a:t>
            </a:r>
            <a:r>
              <a:rPr lang="en-US" sz="1600" dirty="0" smtClean="0"/>
              <a:t>mployees well educated abroad &amp; “foreign </a:t>
            </a:r>
            <a:r>
              <a:rPr lang="en-US" sz="1600" dirty="0"/>
              <a:t>experts”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Petrobras’ goals were set by the </a:t>
            </a:r>
            <a:r>
              <a:rPr lang="en-US" sz="2000" dirty="0" smtClean="0"/>
              <a:t>government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Find domestic oil resources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</a:t>
            </a:r>
            <a:r>
              <a:rPr lang="en-US" sz="1600" dirty="0" smtClean="0"/>
              <a:t>evelop downstream infrastructure to supply domestic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</a:t>
            </a:r>
            <a:r>
              <a:rPr lang="en-US" sz="1600" dirty="0" smtClean="0"/>
              <a:t>nvisioned as a single, large, vertically-integrated organization.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Government provided “</a:t>
            </a:r>
            <a:r>
              <a:rPr lang="en-US" sz="2000" b="1" dirty="0"/>
              <a:t>generous</a:t>
            </a:r>
            <a:r>
              <a:rPr lang="en-US" sz="2000" dirty="0"/>
              <a:t>” </a:t>
            </a:r>
            <a:r>
              <a:rPr lang="en-US" sz="2000" b="1" i="1" u="sng" dirty="0"/>
              <a:t>financial incentives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Exemptions </a:t>
            </a:r>
            <a:r>
              <a:rPr lang="en-US" sz="1600" dirty="0"/>
              <a:t>included on import duties, royalties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Tax </a:t>
            </a:r>
            <a:r>
              <a:rPr lang="en-US" sz="1600" dirty="0"/>
              <a:t>relief on 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Petrobras to retain 80% of “savings” resulting from domestic supply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Petrobras allowed to put away funds deemed necessary to fund domestic </a:t>
            </a:r>
            <a:r>
              <a:rPr lang="en-US" sz="1600" dirty="0" smtClean="0"/>
              <a:t>supply (“oil account”)</a:t>
            </a: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7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Organizing the Downstream</a:t>
            </a:r>
            <a:br>
              <a:rPr lang="en-US" sz="3200" dirty="0"/>
            </a:br>
            <a:r>
              <a:rPr lang="en-US" sz="3200" dirty="0"/>
              <a:t>(1954-73)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1223"/>
            <a:ext cx="8229600" cy="442337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Continued Political Pressures (nationalists vs internationalists)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“not doing enough to  meet national goals”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Government sided with Petrobras in political disputes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Lack of significant land based oil resources discovered despite substantial drilling efforts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Government nationalized all remaining refineries to Petrobras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Military Coup of 1964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Established new military government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Sold nationalized refineries back to IOC’s that previously owned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Removed Petrobras’ monopoly over shale oil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Allowed private investments in petrochemicals (internationalists)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Petrobras’ oil monopoly was preserved (nationalists)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New Goal = “to find the oil demanded by the economy in such way that the </a:t>
            </a:r>
            <a:r>
              <a:rPr lang="en-US" sz="1600" b="1" dirty="0" smtClean="0"/>
              <a:t>expenditures of foreign currency would not increase</a:t>
            </a:r>
            <a:r>
              <a:rPr lang="en-US" sz="1600" dirty="0" smtClean="0"/>
              <a:t>”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368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Organizing the Downstream</a:t>
            </a:r>
            <a:br>
              <a:rPr lang="en-US" sz="3200" dirty="0"/>
            </a:br>
            <a:r>
              <a:rPr lang="en-US" sz="3200" dirty="0"/>
              <a:t>(1954-73)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1223"/>
            <a:ext cx="8229600" cy="419477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New Military Government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Less Transparent, less public oversight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Hierarchical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General Ernesto Geisel becomes Petrobras’ President </a:t>
            </a:r>
            <a:r>
              <a:rPr lang="en-US" sz="1800" dirty="0" smtClean="0"/>
              <a:t>(1968)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Enlarged autonomy of Petrobras with agreement not to permit oversight by Minister of Mines and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Mission “</a:t>
            </a:r>
            <a:r>
              <a:rPr lang="en-US" sz="1800" b="1" dirty="0" smtClean="0"/>
              <a:t>to guarantee the domestic supply of oil products</a:t>
            </a:r>
            <a:r>
              <a:rPr lang="en-US" sz="180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Did not believe results of Link report were correct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Search for oil to go overseas and offshore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822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0966" y="609600"/>
            <a:ext cx="7382434" cy="1143000"/>
          </a:xfrm>
        </p:spPr>
        <p:txBody>
          <a:bodyPr>
            <a:normAutofit/>
          </a:bodyPr>
          <a:lstStyle/>
          <a:p>
            <a:r>
              <a:rPr lang="en-US" sz="3200" dirty="0"/>
              <a:t>Organizing the Downstream</a:t>
            </a:r>
            <a:br>
              <a:rPr lang="en-US" sz="3200" dirty="0"/>
            </a:br>
            <a:r>
              <a:rPr lang="en-US" sz="3200" dirty="0"/>
              <a:t>(1954-73)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7924800" cy="44958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General Geisel’s Petrobras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Ultimate strategy was to focus on downstream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Take advantage of falling international oil prices to lower prices to domestic consumers</a:t>
            </a:r>
            <a:r>
              <a:rPr lang="en-US" sz="1400" dirty="0" smtClean="0"/>
              <a:t>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support new downstream focused strategy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Relied on cash flow from domestic oil production and European bank loans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Adopted strict </a:t>
            </a:r>
            <a:r>
              <a:rPr lang="en-US" sz="1600" b="1" dirty="0" smtClean="0"/>
              <a:t>Quality procedures </a:t>
            </a:r>
            <a:r>
              <a:rPr lang="en-US" sz="1600" dirty="0" smtClean="0"/>
              <a:t>for equipment procurement and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Forced domestic suppliers to </a:t>
            </a:r>
            <a:r>
              <a:rPr lang="en-US" sz="1600" b="1" dirty="0" smtClean="0"/>
              <a:t>improve economic competitiveness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Geisel’s Downstream Strategy </a:t>
            </a:r>
            <a:r>
              <a:rPr lang="en-US" sz="1600" b="1" dirty="0" smtClean="0"/>
              <a:t>Risks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If oil discovered overseas, oil-sufficiency objective could be jeopardized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If new domestic oil was more expensive than other markets, Petrobras would depend on additional government incentives (subsidies) – not guaranteed.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Risks were high for Brazil, but relatively small for Petrobras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2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2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78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2667000"/>
            <a:ext cx="7086600" cy="12493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Developing the Offshore</a:t>
            </a:r>
            <a:br>
              <a:rPr lang="en-US" b="1" dirty="0" smtClean="0"/>
            </a:br>
            <a:r>
              <a:rPr lang="en-US" sz="2400" b="1" dirty="0" smtClean="0"/>
              <a:t>Donovan Carrigan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-2936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4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81734" y="3276600"/>
            <a:ext cx="6096000" cy="6397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Agenda &amp; Introduction</a:t>
            </a:r>
            <a:br>
              <a:rPr lang="en-US" b="1" dirty="0" smtClean="0"/>
            </a:br>
            <a:r>
              <a:rPr lang="en-US" sz="2400" b="1" dirty="0" smtClean="0"/>
              <a:t>Jason Dwyer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-2936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73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50838"/>
            <a:ext cx="81534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Developing the Offshore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7909"/>
            <a:ext cx="8229600" cy="50166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Low emphasis on domestic production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1974, 80% of oil consumed was imported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1973 oil crisis and price escalation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Intense capital investments for industrial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Incentives to domestic suppliers of capital goods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thought these capital projects would later save foreign currency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Crude imports increased from $1B to $4.9B from 1972 to 1974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Nuclear power and hydropower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Increased taxation on gasoline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Taxes remained low for oil products (diesel) used for building industrial infrastructure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Increased use of alcohol fuels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66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270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/>
              <a:t>Developing the Offshore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7909"/>
            <a:ext cx="8229600" cy="50166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Government influence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Pushed Petrobras to find domestic oil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Known amounts of onshore oil were modest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Early offshore success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Guaricema</a:t>
            </a:r>
            <a:r>
              <a:rPr lang="en-US" sz="1600" dirty="0" smtClean="0"/>
              <a:t> field (1969)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Long shoreline had geological potential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Garoupa</a:t>
            </a:r>
            <a:r>
              <a:rPr lang="en-US" sz="1600" dirty="0" smtClean="0"/>
              <a:t> and </a:t>
            </a:r>
            <a:r>
              <a:rPr lang="en-US" sz="1600" dirty="0" err="1" smtClean="0"/>
              <a:t>Pargo</a:t>
            </a:r>
            <a:r>
              <a:rPr lang="en-US" sz="1600" dirty="0" smtClean="0"/>
              <a:t> field found in the Campos Basin (1974)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IOC entry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had limited technology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Strong interest by IOCs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Difficult for Petrobras to share findings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Business strategy (Petrobras vs. IOCs)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President General Geisel mandated that Petrobras agree to service contracts with IOCs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IOCs to absorb the risk</a:t>
            </a:r>
          </a:p>
          <a:p>
            <a:pPr marL="678942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1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4270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/>
              <a:t>Developing the Offshore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7909"/>
            <a:ext cx="8229600" cy="50166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Changed investment strategy to focus on upstream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By 1979, 50% of Petrobras’ investments were for exploration and production, up from 25% in 1970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Progressively moving from shallow to deep water (Campos Basin)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Using a stepwise approach allowed Petrobras to improve technology rapidly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Discovery of large reservoirs in deep water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Success in technology came from small incremental changes, using the Campos Basis as a R&amp;D playground (Jack-up rigs and floating platforms)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6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4270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/>
              <a:t>Developing the Offshore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07909"/>
            <a:ext cx="8229600" cy="50166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Economic and political instability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General </a:t>
            </a:r>
            <a:r>
              <a:rPr lang="en-US" sz="1800" dirty="0" err="1" smtClean="0"/>
              <a:t>Figueiredo</a:t>
            </a:r>
            <a:r>
              <a:rPr lang="en-US" sz="1800" dirty="0" smtClean="0"/>
              <a:t> takes office in 1979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Rising interest rates and economic contraction in the early 80’s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In1980, oil rises to an all time high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Brazil was importing 84% of their oil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Reduction of oil imports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objective to produce  500,000 bpd by 1985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From 1975 to 1980 IOCs invested $1.2B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Unable to find sufficient oil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IOCs blamed Petrobras, Petrobras blamed IOCs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Brazil trapped between unstable debt payments and macroeconomics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Government introduces stabilization plans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Ministry of Finance takes control over pricing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27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2667000"/>
            <a:ext cx="7086600" cy="12493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Deregulation</a:t>
            </a:r>
            <a:br>
              <a:rPr lang="en-US" b="1" dirty="0" smtClean="0"/>
            </a:br>
            <a:r>
              <a:rPr lang="en-US" sz="2400" b="1" dirty="0" smtClean="0"/>
              <a:t>Kevin Butler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-2936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8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Deregulation 1995-2008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93837"/>
            <a:ext cx="8153400" cy="422116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Transition to a full Democracy was complete in 1989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President Cardoso elected in1994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Cardoso’s platform was to fix the country’s economic situation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Cardoso’s initiatives were: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”Plano Real” control the country’s inflation.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Liberalization - which was to reduce subsidies, promote operating transparency </a:t>
            </a:r>
            <a:r>
              <a:rPr lang="en-US" sz="1800" dirty="0"/>
              <a:t>&amp; improve </a:t>
            </a:r>
            <a:r>
              <a:rPr lang="en-US" sz="1800" dirty="0" smtClean="0"/>
              <a:t>the government’s ability </a:t>
            </a:r>
            <a:r>
              <a:rPr lang="en-US" sz="1800" dirty="0"/>
              <a:t>to increase tax </a:t>
            </a:r>
            <a:r>
              <a:rPr lang="en-US" sz="1800" dirty="0" smtClean="0"/>
              <a:t>revenues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Privatization - goal was to attract foreign investors and foster competition.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09728" indent="0">
              <a:buNone/>
            </a:pP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79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99853"/>
            <a:ext cx="8001000" cy="639762"/>
          </a:xfrm>
        </p:spPr>
        <p:txBody>
          <a:bodyPr>
            <a:noAutofit/>
          </a:bodyPr>
          <a:lstStyle/>
          <a:p>
            <a:r>
              <a:rPr lang="en-US" sz="3200" dirty="0"/>
              <a:t>Deregulation 1995-2008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9530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Fully privatizing Petrobras was abandoned due to political pressure from the Nationalist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government </a:t>
            </a:r>
            <a:r>
              <a:rPr lang="en-US" sz="2000" dirty="0"/>
              <a:t>did start the liberalization of the oil market </a:t>
            </a:r>
            <a:r>
              <a:rPr lang="en-US" sz="2000" dirty="0" smtClean="0"/>
              <a:t>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Retaining </a:t>
            </a:r>
            <a:r>
              <a:rPr lang="en-US" sz="1600" dirty="0"/>
              <a:t>the right to allocate concessions for exploration </a:t>
            </a:r>
            <a:r>
              <a:rPr lang="en-US" sz="1600" dirty="0" smtClean="0"/>
              <a:t>blocks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Creating </a:t>
            </a:r>
            <a:r>
              <a:rPr lang="en-US" sz="1600" dirty="0"/>
              <a:t>the National Petroleum Agency (</a:t>
            </a:r>
            <a:r>
              <a:rPr lang="en-US" sz="1600" dirty="0" smtClean="0"/>
              <a:t>ANP)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APN’s main functions </a:t>
            </a:r>
            <a:r>
              <a:rPr lang="en-US" sz="2000" dirty="0" smtClean="0"/>
              <a:t>were: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Managing </a:t>
            </a:r>
            <a:r>
              <a:rPr lang="en-US" sz="1600" dirty="0"/>
              <a:t>the auctioning off of exploration </a:t>
            </a:r>
            <a:r>
              <a:rPr lang="en-US" sz="1600" dirty="0" smtClean="0"/>
              <a:t>block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Contract </a:t>
            </a:r>
            <a:r>
              <a:rPr lang="en-US" sz="1600" dirty="0"/>
              <a:t>the licensing of </a:t>
            </a:r>
            <a:r>
              <a:rPr lang="en-US" sz="1600" dirty="0" smtClean="0"/>
              <a:t>exploration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Regulate upstream &amp; </a:t>
            </a:r>
            <a:r>
              <a:rPr lang="en-US" sz="1600" dirty="0"/>
              <a:t>downstream activities across the oil sector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Main driver towards aiding deregulation were disclosure reforms.  Key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Expose Petrobras to 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Increase fiscal transparency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Attract IOC’s to the Brazilian hydrocarbons market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09728" indent="0">
              <a:buNone/>
            </a:pP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6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62640"/>
            <a:ext cx="8001000" cy="639762"/>
          </a:xfrm>
        </p:spPr>
        <p:txBody>
          <a:bodyPr>
            <a:noAutofit/>
          </a:bodyPr>
          <a:lstStyle/>
          <a:p>
            <a:r>
              <a:rPr lang="en-US" sz="3200" dirty="0"/>
              <a:t>Deregulation 1995-2008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181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Deregulation - Government Point of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Guaranteed it’s oversight over exploration &amp; production of oil companies operating in Brazil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Increased the flow of oil benefits to the Treasury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Decreased bureaucracy between </a:t>
            </a:r>
            <a:r>
              <a:rPr lang="en-US" sz="1600" dirty="0"/>
              <a:t>P</a:t>
            </a:r>
            <a:r>
              <a:rPr lang="en-US" sz="1600" dirty="0" smtClean="0"/>
              <a:t>etrobras and the government</a:t>
            </a:r>
          </a:p>
          <a:p>
            <a:pPr marL="68580" indent="0">
              <a:buNone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Deregulation - Petrobras Point of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Removed governmental control of pricing for oil products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government allowed Petrobras to safeguard its assets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could invest it’s revenues in new production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</a:t>
            </a:r>
            <a:r>
              <a:rPr lang="en-US" sz="1600" dirty="0"/>
              <a:t>could </a:t>
            </a:r>
            <a:r>
              <a:rPr lang="en-US" sz="1600" dirty="0" smtClean="0"/>
              <a:t>behave as an IOC</a:t>
            </a:r>
          </a:p>
          <a:p>
            <a:pPr marL="68580" indent="0">
              <a:buNone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Deregulation - IOC’s Point of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IOC’s could invest in Brazil with clear knowledge of financial impacts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IOC’s </a:t>
            </a:r>
            <a:r>
              <a:rPr lang="en-US" sz="1600" dirty="0"/>
              <a:t>could </a:t>
            </a:r>
            <a:r>
              <a:rPr lang="en-US" sz="1600" dirty="0" smtClean="0"/>
              <a:t>partner with Petrobras, taking advantage of Petrobras’ deep understanding of the Brazilian market</a:t>
            </a: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2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2667000"/>
            <a:ext cx="7086600" cy="12493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Perspectives &amp; Conclusion</a:t>
            </a:r>
            <a:br>
              <a:rPr lang="en-US" b="1" dirty="0" smtClean="0"/>
            </a:br>
            <a:r>
              <a:rPr lang="en-US" sz="2400" b="1" dirty="0" smtClean="0"/>
              <a:t>Brian Union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-2936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33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2600" y="1447800"/>
            <a:ext cx="8229600" cy="4876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“principal” – Brazilian Government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Political demands vs. financial returns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Grants the right for Petrobras to explore the oil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2008 Brazil reached self sufficiency of oil and is now a net exporter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 new era with Petrobras “Petrossal &amp; Pre-Salt field discoveries”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Expects Petrobras to achieve government objectives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save scarce hard currency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Provide a competitive, secure fuel supply for the industrialization of Brazil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Preferences were designed to align with those of the government – least risky activities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Struggles to set &amp; enforce goals that encourages Petrobras to behave in different ways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becoming a “state within a state”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Asymmetric structure is a major difficulty for finding a fair deal between the government and Petrobras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“huge” informational advantage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2"/>
          <p:cNvSpPr txBox="1">
            <a:spLocks/>
          </p:cNvSpPr>
          <p:nvPr/>
        </p:nvSpPr>
        <p:spPr>
          <a:xfrm>
            <a:off x="762000" y="4270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>The Principal’s Perspective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8635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503238"/>
            <a:ext cx="7924800" cy="639762"/>
          </a:xfrm>
        </p:spPr>
        <p:txBody>
          <a:bodyPr>
            <a:no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65237"/>
            <a:ext cx="8305800" cy="452596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Summary 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Strategy for Success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Organizing the Downstream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Developing the Offshore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Deregulation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Principal’s Perspective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Agent’s Perspective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09728" indent="0">
              <a:buNone/>
            </a:pP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-2936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3810000"/>
            <a:ext cx="3325295" cy="249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36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1456" y="152400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Principal’s </a:t>
            </a:r>
            <a:r>
              <a:rPr lang="en-US" sz="3200" dirty="0"/>
              <a:t>P</a:t>
            </a:r>
            <a:r>
              <a:rPr lang="en-US" sz="3200" dirty="0" smtClean="0"/>
              <a:t>erspective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05128"/>
            <a:ext cx="8229600" cy="47670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Petrossal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Chief </a:t>
            </a:r>
            <a:r>
              <a:rPr lang="en-US" sz="1600" dirty="0"/>
              <a:t>role </a:t>
            </a:r>
            <a:r>
              <a:rPr lang="en-US" sz="1600" dirty="0" smtClean="0"/>
              <a:t>is in </a:t>
            </a:r>
            <a:r>
              <a:rPr lang="en-US" sz="1600" dirty="0"/>
              <a:t>the development and marketing of the oil </a:t>
            </a:r>
            <a:r>
              <a:rPr lang="en-US" sz="1600" dirty="0" smtClean="0"/>
              <a:t>resources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Fully owned by the Brazilian government and acts as a administration that will enforce the government policy for the oil sector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 smtClean="0"/>
              <a:t>Subordinates Petrobras to governmental policies while making them responsible for the financial &amp; operational risks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 smtClean="0"/>
              <a:t>Government hopes Petrossal will reduce the asymmetry of information between state and Petrobras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Objective of this new “strategy”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Shift the behavior of the “agent” in line with government’s new preferences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Strategic role of oil supply in the foreseeable future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Dramatic increase in oil revenues that can be used to promote political legitimacy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Social objective (fight poverty, promote innovation, etc)</a:t>
            </a: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9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0966" y="724936"/>
            <a:ext cx="7458634" cy="64666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Agent’s </a:t>
            </a:r>
            <a:r>
              <a:rPr lang="en-US" sz="3200" dirty="0"/>
              <a:t>P</a:t>
            </a:r>
            <a:r>
              <a:rPr lang="en-US" sz="3200" dirty="0" smtClean="0"/>
              <a:t>erspective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“agent” - Petrobras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Created to coordinate the development of the incipient Brazilian oil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Initially focused on least risky activities most aligned w/ government goals (downstream)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Effects of the 1970s oil crisis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First sign of distance between the government and Petrobras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Oil imports reemerged as a major constraint to industrialization, a critical problem for the political legitimacy of the military government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Geisel public demand to open the Brazilian oil market to IOCs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responds to new market conditions with IOCs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Monopoly effects  - “state within a state”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Guaranteed market for any domestic oil produced by the company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Encouraged foreign suppliers to share the risks and benefits of the development of new offshore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Organized itself to identify the most promising technologies and integrate those technologies into the firm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1411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72536"/>
            <a:ext cx="7306234" cy="72286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Agent’s </a:t>
            </a:r>
            <a:r>
              <a:rPr lang="en-US" sz="3200" dirty="0"/>
              <a:t>P</a:t>
            </a:r>
            <a:r>
              <a:rPr lang="en-US" sz="3200" dirty="0" smtClean="0"/>
              <a:t>erspective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1990 liberalization of the Brazilian economy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remained a de facto monopolist in the downstream arena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Dominated the upstream market through its ability to select for itself the blocks where it would hunt for oil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Used its large asymmetry of information (geological, technological, industrial, and political) to effectively compete with IOCs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Reorganized its structure to operate as business units, each one rewarded on the basis of it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Continued investments into new technology – “Procap 2000”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Petrobras Today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Petrobras has move its offshore operations further into deep waters, finding extremely promising oil province in the “Pre-Salt”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This game changing development further distances the set of preferences of government from that of Petrobras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Overseas operations have increased thus creating an environment for Petrobras to operate under less governmental constraints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02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Created in 1954 as a Brazilian monopoly in the </a:t>
            </a:r>
            <a:r>
              <a:rPr lang="en-US" sz="1600" dirty="0" smtClean="0"/>
              <a:t>oil industry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Petrobras </a:t>
            </a:r>
            <a:r>
              <a:rPr lang="en-US" sz="1600" dirty="0"/>
              <a:t>unlike most NOC’s was not created to </a:t>
            </a:r>
            <a:r>
              <a:rPr lang="en-US" sz="1600" dirty="0" smtClean="0"/>
              <a:t>fund the government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Changed </a:t>
            </a:r>
            <a:r>
              <a:rPr lang="en-US" sz="1600" dirty="0"/>
              <a:t>over the years from reliance on partnership capabilities to development of in-house expertise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World leader in deep water exploration &amp; </a:t>
            </a:r>
            <a:r>
              <a:rPr lang="en-US" sz="1600" dirty="0" smtClean="0"/>
              <a:t>production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Largest </a:t>
            </a:r>
            <a:r>
              <a:rPr lang="en-US" sz="1600" dirty="0"/>
              <a:t>publicly traded company in Latin America.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Will </a:t>
            </a:r>
            <a:r>
              <a:rPr lang="en-US" sz="1600" dirty="0"/>
              <a:t>invest $224.7B in the next 5 years including $11.2B overseas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Reserves of 12.8B BOE as of 12/31/2012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Domestic monopoly removed in 1997 as a part of broader market reforms to allow foreign investors (still De Facto)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2008 </a:t>
            </a:r>
            <a:r>
              <a:rPr lang="en-US" sz="1600" dirty="0"/>
              <a:t>Brazil reached self sufficiency and began exporting oil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Petrobras plans to expand production to 6.4 million barrels a day by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Discovery of the Pre-Salt opens a new era for Brazil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Political changes have turned to oil for public revenues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Petrossal </a:t>
            </a:r>
            <a:r>
              <a:rPr lang="en-US" sz="1600" dirty="0"/>
              <a:t>was formed as a government agency that will have a minimum 30% investment in all Pre-Salt </a:t>
            </a:r>
            <a:r>
              <a:rPr lang="en-US" sz="1600" dirty="0" smtClean="0"/>
              <a:t>exploration</a:t>
            </a:r>
            <a:r>
              <a:rPr lang="en-US" sz="1600" dirty="0"/>
              <a:t>, development and production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Societal fund will be created to manage the governments take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09728" indent="0">
              <a:buNone/>
            </a:pP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1296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4800600"/>
            <a:ext cx="3952874" cy="8382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Questions</a:t>
            </a:r>
            <a:endParaRPr lang="en-US" sz="6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066800"/>
            <a:ext cx="233029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97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55638"/>
            <a:ext cx="79248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Summary Introduction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Created in 1954 as a Brazilian monopoly in the </a:t>
            </a:r>
            <a:r>
              <a:rPr lang="en-US" sz="2000" dirty="0" smtClean="0"/>
              <a:t>oil industry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Core goal was to “Save scarce hard currency and provide </a:t>
            </a:r>
            <a:r>
              <a:rPr lang="en-US" sz="2000" dirty="0" smtClean="0"/>
              <a:t>a competitive</a:t>
            </a:r>
            <a:r>
              <a:rPr lang="en-US" sz="2000" dirty="0"/>
              <a:t>, secure fuel supply for the industrialization of </a:t>
            </a:r>
            <a:r>
              <a:rPr lang="en-US" sz="2000" dirty="0" smtClean="0"/>
              <a:t>Brazil”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Petrobras unlike most NOC’s was not created to be a source of government </a:t>
            </a:r>
            <a:r>
              <a:rPr lang="en-US" sz="2000" dirty="0" smtClean="0"/>
              <a:t>revenues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Relied on government subsidies for first 20 </a:t>
            </a:r>
            <a:r>
              <a:rPr lang="en-US" sz="2000" dirty="0" smtClean="0"/>
              <a:t>years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Started </a:t>
            </a:r>
            <a:r>
              <a:rPr lang="en-US" sz="2000" dirty="0"/>
              <a:t>with no meaningful resources or expertize in producing, refining or marketing petroleum </a:t>
            </a:r>
            <a:r>
              <a:rPr lang="en-US" sz="2000" dirty="0" smtClean="0"/>
              <a:t>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the early years the main job was to manage the </a:t>
            </a:r>
            <a:r>
              <a:rPr lang="en-US" sz="2000" dirty="0" smtClean="0"/>
              <a:t>countries </a:t>
            </a:r>
            <a:r>
              <a:rPr lang="en-US" sz="2000" dirty="0"/>
              <a:t>growing oil </a:t>
            </a:r>
            <a:r>
              <a:rPr lang="en-US" sz="2000" dirty="0" smtClean="0"/>
              <a:t>imports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02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55638"/>
            <a:ext cx="8001000" cy="639762"/>
          </a:xfrm>
        </p:spPr>
        <p:txBody>
          <a:bodyPr>
            <a:noAutofit/>
          </a:bodyPr>
          <a:lstStyle/>
          <a:p>
            <a:r>
              <a:rPr lang="en-US" sz="3200" dirty="0"/>
              <a:t>Summary 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Seen by other NOC’s and IOC’s as a well managed and efficient industry </a:t>
            </a:r>
            <a:r>
              <a:rPr lang="en-US" sz="2000" dirty="0" smtClean="0"/>
              <a:t>leader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Used Brazilian monopoly </a:t>
            </a:r>
            <a:r>
              <a:rPr lang="en-US" sz="2000" dirty="0"/>
              <a:t>to lower finicial and operational risks of new technology most </a:t>
            </a:r>
            <a:r>
              <a:rPr lang="en-US" sz="2000" dirty="0" smtClean="0"/>
              <a:t>IOCs </a:t>
            </a:r>
            <a:r>
              <a:rPr lang="en-US" sz="2000" dirty="0"/>
              <a:t>would not take </a:t>
            </a:r>
            <a:r>
              <a:rPr lang="en-US" sz="2000" dirty="0" smtClean="0"/>
              <a:t>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Changed </a:t>
            </a:r>
            <a:r>
              <a:rPr lang="en-US" sz="2000" dirty="0"/>
              <a:t>over the years from reliance on partnership capabilities to development of in-house </a:t>
            </a:r>
            <a:r>
              <a:rPr lang="en-US" sz="2000" dirty="0" smtClean="0"/>
              <a:t>expertise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World leader in deep water exploration &amp; </a:t>
            </a:r>
            <a:r>
              <a:rPr lang="en-US" sz="2000" dirty="0" smtClean="0"/>
              <a:t>production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Relatively small </a:t>
            </a:r>
            <a:r>
              <a:rPr lang="en-US" sz="2000" dirty="0"/>
              <a:t>but growing presence </a:t>
            </a:r>
            <a:r>
              <a:rPr lang="en-US" sz="2000" dirty="0" smtClean="0"/>
              <a:t>abroad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Organized vertically and oriented to exploit economies of </a:t>
            </a:r>
            <a:r>
              <a:rPr lang="en-US" sz="2000" dirty="0" smtClean="0"/>
              <a:t>scale</a:t>
            </a:r>
            <a:endParaRPr lang="en-US" sz="2000" dirty="0"/>
          </a:p>
          <a:p>
            <a:pPr marL="6858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70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579438"/>
            <a:ext cx="7924800" cy="639762"/>
          </a:xfrm>
        </p:spPr>
        <p:txBody>
          <a:bodyPr>
            <a:noAutofit/>
          </a:bodyPr>
          <a:lstStyle/>
          <a:p>
            <a:r>
              <a:rPr lang="en-US" sz="3200" dirty="0"/>
              <a:t>Summary 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Prior to 1974 Campos Basin </a:t>
            </a:r>
            <a:r>
              <a:rPr lang="en-US" sz="2000" dirty="0" smtClean="0"/>
              <a:t>discovery, </a:t>
            </a:r>
            <a:r>
              <a:rPr lang="en-US" sz="2000" dirty="0"/>
              <a:t>Petrobras organized the downstream infrastructure need to deliver oil to </a:t>
            </a:r>
            <a:r>
              <a:rPr lang="en-US" sz="2000" dirty="0" smtClean="0"/>
              <a:t>consumers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Gentle </a:t>
            </a:r>
            <a:r>
              <a:rPr lang="en-US" sz="2000" dirty="0" smtClean="0"/>
              <a:t>slope </a:t>
            </a:r>
            <a:r>
              <a:rPr lang="en-US" sz="2000" dirty="0"/>
              <a:t>of Campos basin allowed for gradual advancement of technology as they moved further </a:t>
            </a:r>
            <a:r>
              <a:rPr lang="en-US" sz="2000" dirty="0" smtClean="0"/>
              <a:t>offshore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Shallow water success funded progressively deeper water </a:t>
            </a:r>
            <a:r>
              <a:rPr lang="en-US" sz="2000" dirty="0" smtClean="0"/>
              <a:t>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Future plans </a:t>
            </a:r>
            <a:r>
              <a:rPr lang="en-US" sz="2000" dirty="0"/>
              <a:t>to build large domestic refineries to supply oil products </a:t>
            </a:r>
            <a:r>
              <a:rPr lang="en-US" sz="2000" dirty="0" smtClean="0"/>
              <a:t>overseas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Largest publicly traded company in Latin </a:t>
            </a:r>
            <a:r>
              <a:rPr lang="en-US" sz="2000" dirty="0" smtClean="0"/>
              <a:t>America.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Market value grew from $</a:t>
            </a:r>
            <a:r>
              <a:rPr lang="en-US" sz="2000" dirty="0" smtClean="0"/>
              <a:t>26.4B </a:t>
            </a:r>
            <a:r>
              <a:rPr lang="en-US" sz="2000" dirty="0"/>
              <a:t>in 2000 to $</a:t>
            </a:r>
            <a:r>
              <a:rPr lang="en-US" sz="2000" dirty="0" smtClean="0"/>
              <a:t>173.6B </a:t>
            </a:r>
            <a:r>
              <a:rPr lang="en-US" sz="2000" dirty="0"/>
              <a:t>in </a:t>
            </a:r>
            <a:r>
              <a:rPr lang="en-US" sz="2000" dirty="0" smtClean="0"/>
              <a:t>2009 with $331.6B in assets by 2012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Will </a:t>
            </a:r>
            <a:r>
              <a:rPr lang="en-US" sz="2000" dirty="0"/>
              <a:t>invest $</a:t>
            </a:r>
            <a:r>
              <a:rPr lang="en-US" sz="2000" dirty="0" smtClean="0"/>
              <a:t>224.7B </a:t>
            </a:r>
            <a:r>
              <a:rPr lang="en-US" sz="2000" dirty="0"/>
              <a:t>in the next 5 years including $</a:t>
            </a:r>
            <a:r>
              <a:rPr lang="en-US" sz="2000" dirty="0" smtClean="0"/>
              <a:t>11.2B overseas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Reserves of 12.8B BOE as of 12/31/2012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09728" indent="0">
              <a:buNone/>
            </a:pP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-4235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97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79438"/>
            <a:ext cx="8077200" cy="639762"/>
          </a:xfrm>
        </p:spPr>
        <p:txBody>
          <a:bodyPr>
            <a:noAutofit/>
          </a:bodyPr>
          <a:lstStyle/>
          <a:p>
            <a:r>
              <a:rPr lang="en-US" sz="3200" dirty="0"/>
              <a:t>Summary 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Domestic monopoly removed in 1997 as a part of broader market </a:t>
            </a:r>
            <a:r>
              <a:rPr lang="en-US" sz="2000" dirty="0" smtClean="0"/>
              <a:t>reforms to allow foreign investors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Remained a de facto monopoly due to domination of </a:t>
            </a:r>
            <a:r>
              <a:rPr lang="en-US" sz="2000" dirty="0" smtClean="0"/>
              <a:t>upstream </a:t>
            </a:r>
            <a:r>
              <a:rPr lang="en-US" sz="2000" dirty="0"/>
              <a:t>technology, logistics and managerial capabilities as well as </a:t>
            </a:r>
            <a:r>
              <a:rPr lang="en-US" sz="2000" dirty="0" smtClean="0"/>
              <a:t>downstream infrastructure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Brazilian government still has a majority of shares in Petrobras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Used </a:t>
            </a:r>
            <a:r>
              <a:rPr lang="en-US" sz="2000" dirty="0"/>
              <a:t>offshore capabilities to form </a:t>
            </a:r>
            <a:r>
              <a:rPr lang="en-US" sz="2000" dirty="0" smtClean="0"/>
              <a:t>international partnerships </a:t>
            </a:r>
            <a:r>
              <a:rPr lang="en-US" sz="2000" dirty="0"/>
              <a:t>with </a:t>
            </a:r>
            <a:r>
              <a:rPr lang="en-US" sz="2000" dirty="0" smtClean="0"/>
              <a:t>willing </a:t>
            </a:r>
            <a:r>
              <a:rPr lang="en-US" sz="2000" dirty="0" err="1" smtClean="0"/>
              <a:t>IOCs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Suffered significant losses in </a:t>
            </a:r>
            <a:r>
              <a:rPr lang="en-US" sz="2000" dirty="0"/>
              <a:t>Bolivia when assets were </a:t>
            </a:r>
            <a:r>
              <a:rPr lang="en-US" sz="2000" dirty="0" smtClean="0"/>
              <a:t>nationalized by Morales May 1, 2006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Petrobras operated in 46% of Bolivian oil reserves and accounted for 18% of the Bolivian GDP (24% of industrial taxes)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Agreement on October 28, 2006 gave Petrobras 18% of profits and Bolivian government the rest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79438"/>
            <a:ext cx="8001000" cy="639762"/>
          </a:xfrm>
        </p:spPr>
        <p:txBody>
          <a:bodyPr>
            <a:noAutofit/>
          </a:bodyPr>
          <a:lstStyle/>
          <a:p>
            <a:r>
              <a:rPr lang="en-US" sz="3200" dirty="0"/>
              <a:t>Summary 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1997 strategy centered around increasing production while remaining dominant in Brazil and expanding overseas </a:t>
            </a:r>
            <a:r>
              <a:rPr lang="en-US" sz="2000" dirty="0" smtClean="0"/>
              <a:t>opportunities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2008 </a:t>
            </a:r>
            <a:r>
              <a:rPr lang="en-US" sz="2000" dirty="0"/>
              <a:t>Brazil reached self sufficiency and began exporting </a:t>
            </a:r>
            <a:r>
              <a:rPr lang="en-US" sz="2000" dirty="0" smtClean="0"/>
              <a:t>oil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Petrobras plans to expand production to 6.4 million barrels a day by </a:t>
            </a:r>
            <a:r>
              <a:rPr lang="en-US" sz="2000" dirty="0" smtClean="0"/>
              <a:t>2020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Discovery </a:t>
            </a:r>
            <a:r>
              <a:rPr lang="en-US" sz="2000" dirty="0"/>
              <a:t>of the Pre-Salt opens a new era for </a:t>
            </a:r>
            <a:r>
              <a:rPr lang="en-US" sz="2000" dirty="0" smtClean="0"/>
              <a:t>Brazil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Political </a:t>
            </a:r>
            <a:r>
              <a:rPr lang="en-US" sz="2000" dirty="0"/>
              <a:t>changes have turned to oil for public </a:t>
            </a:r>
            <a:r>
              <a:rPr lang="en-US" sz="2000" dirty="0" smtClean="0"/>
              <a:t>revenues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Government is wary of Petrobras becoming a state within a </a:t>
            </a:r>
            <a:r>
              <a:rPr lang="en-US" sz="2000" dirty="0" smtClean="0"/>
              <a:t>state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Petrossal was formed as a </a:t>
            </a:r>
            <a:r>
              <a:rPr lang="en-US" sz="2000" dirty="0" smtClean="0"/>
              <a:t>government agency </a:t>
            </a:r>
            <a:r>
              <a:rPr lang="en-US" sz="2000" dirty="0"/>
              <a:t>that will have a minimum 30% investment in all Pre-Salt oil exploration, development and </a:t>
            </a:r>
            <a:r>
              <a:rPr lang="en-US" sz="2000" dirty="0" smtClean="0"/>
              <a:t>production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Societal fund will be created to manage the governments </a:t>
            </a:r>
            <a:r>
              <a:rPr lang="en-US" sz="2000" dirty="0" smtClean="0"/>
              <a:t>take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2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81734" y="2667000"/>
            <a:ext cx="6096000" cy="12493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Strategy for Success</a:t>
            </a:r>
            <a:br>
              <a:rPr lang="en-US" b="1" dirty="0" smtClean="0"/>
            </a:br>
            <a:r>
              <a:rPr lang="en-US" sz="2400" b="1" dirty="0" smtClean="0"/>
              <a:t>Zach Jones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7" y="-2936"/>
            <a:ext cx="2571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40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2599</TotalTime>
  <Words>2855</Words>
  <Application>Microsoft Office PowerPoint</Application>
  <PresentationFormat>On-screen Show (4:3)</PresentationFormat>
  <Paragraphs>371</Paragraphs>
  <Slides>34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Austin</vt:lpstr>
      <vt:lpstr>Review of Brazil’s  National Oil Company</vt:lpstr>
      <vt:lpstr>Agenda &amp; Introduction Jason Dwyer</vt:lpstr>
      <vt:lpstr>Agenda</vt:lpstr>
      <vt:lpstr>Summary Introduction</vt:lpstr>
      <vt:lpstr>Summary Introduction</vt:lpstr>
      <vt:lpstr>Summary Introduction</vt:lpstr>
      <vt:lpstr>Summary Introduction</vt:lpstr>
      <vt:lpstr>Summary Introduction</vt:lpstr>
      <vt:lpstr>Strategy for Success Zach Jones</vt:lpstr>
      <vt:lpstr>The Strategy for Success (State Monopoly)</vt:lpstr>
      <vt:lpstr>The Strategy for Success (State Monopoly)</vt:lpstr>
      <vt:lpstr>The Strategy for Success (State Monopoly)</vt:lpstr>
      <vt:lpstr>Organizing the Downstream Phillip Westerby</vt:lpstr>
      <vt:lpstr>Organizing the Downstream (1954-73)</vt:lpstr>
      <vt:lpstr>Organizing the Downstream (1954-73)</vt:lpstr>
      <vt:lpstr>Organizing the Downstream (1954-73)</vt:lpstr>
      <vt:lpstr>Organizing the Downstream (1954-73)</vt:lpstr>
      <vt:lpstr>Organizing the Downstream (1954-73)</vt:lpstr>
      <vt:lpstr>Developing the Offshore Donovan Carrigan</vt:lpstr>
      <vt:lpstr>Developing the Offshore</vt:lpstr>
      <vt:lpstr>Developing the Offshore</vt:lpstr>
      <vt:lpstr>Developing the Offshore</vt:lpstr>
      <vt:lpstr>Developing the Offshore</vt:lpstr>
      <vt:lpstr>Deregulation Kevin Butler</vt:lpstr>
      <vt:lpstr>Deregulation 1995-2008</vt:lpstr>
      <vt:lpstr>Deregulation 1995-2008</vt:lpstr>
      <vt:lpstr>Deregulation 1995-2008</vt:lpstr>
      <vt:lpstr>Perspectives &amp; Conclusion Brian Union</vt:lpstr>
      <vt:lpstr>PowerPoint Presentation</vt:lpstr>
      <vt:lpstr>The Principal’s Perspective</vt:lpstr>
      <vt:lpstr>The Agent’s Perspective</vt:lpstr>
      <vt:lpstr>The Agent’s Perspective</vt:lpstr>
      <vt:lpstr>Conclusion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Brazil’s National Oil Company</dc:title>
  <dc:creator>Jason Dwyer</dc:creator>
  <cp:lastModifiedBy>Jason Dwyer</cp:lastModifiedBy>
  <cp:revision>138</cp:revision>
  <dcterms:created xsi:type="dcterms:W3CDTF">2013-11-01T00:26:27Z</dcterms:created>
  <dcterms:modified xsi:type="dcterms:W3CDTF">2013-11-08T00:40:57Z</dcterms:modified>
</cp:coreProperties>
</file>