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7D7F-C8C3-4335-B9F6-12B6D48FC1F8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3DA9-7965-4694-A4DE-5472EB457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20F05-0613-4FC8-8D3C-316B4A888722}" type="datetimeFigureOut">
              <a:rPr lang="en-US" smtClean="0"/>
              <a:pPr/>
              <a:t>8/24/2011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9D92-3A4B-47F4-9D31-4852C45252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9D37-F853-4A12-9C3D-920B201A8D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5 - </a:t>
            </a:r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E100-1671-43D8-88EC-6E26A23BC8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Five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Underwriting Property and Liability Insurance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Roof serves as a weather seal and a barrier against exposure fires</a:t>
            </a:r>
          </a:p>
          <a:p>
            <a:endParaRPr lang="en-US" dirty="0" smtClean="0"/>
          </a:p>
          <a:p>
            <a:r>
              <a:rPr lang="en-US" dirty="0" smtClean="0"/>
              <a:t>UL evaluates and classifies roofing materials</a:t>
            </a:r>
          </a:p>
          <a:p>
            <a:endParaRPr lang="en-US" dirty="0" smtClean="0"/>
          </a:p>
          <a:p>
            <a:r>
              <a:rPr lang="en-US" dirty="0" smtClean="0"/>
              <a:t>Asphalt, shingles, built-up tar roof, wood shingles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Age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Building Height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Fire Divisions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Building Openings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Building Codes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Ignition Sources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Combustibility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Damageability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Habitational – apartments, hotels, motels, nursing homes</a:t>
            </a:r>
          </a:p>
          <a:p>
            <a:r>
              <a:rPr lang="en-US" dirty="0" smtClean="0"/>
              <a:t>Office – low hazard</a:t>
            </a:r>
          </a:p>
          <a:p>
            <a:r>
              <a:rPr lang="en-US" dirty="0" smtClean="0"/>
              <a:t>Institutional – schools, churches, hospitals, government property</a:t>
            </a:r>
          </a:p>
          <a:p>
            <a:r>
              <a:rPr lang="en-US" dirty="0" smtClean="0"/>
              <a:t>Mercantile – department, hardware and specialty stores</a:t>
            </a:r>
          </a:p>
          <a:p>
            <a:r>
              <a:rPr lang="en-US" dirty="0" smtClean="0"/>
              <a:t>Service – dry cleaners, laundries, auto service stations</a:t>
            </a:r>
          </a:p>
          <a:p>
            <a:r>
              <a:rPr lang="en-US" dirty="0" smtClean="0"/>
              <a:t>Manufacturing – nature of product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Hazards &amp;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Common hazards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Housekeeping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Heating equipment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Electrical equipment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Smoking materials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hazards of the class – increase likely frequency or security of loss</a:t>
            </a:r>
          </a:p>
          <a:p>
            <a:r>
              <a:rPr lang="en-US" dirty="0" smtClean="0"/>
              <a:t>Special hazards of the risk – example: a body shop is part of a trucking fleet or taxi fleet</a:t>
            </a:r>
          </a:p>
          <a:p>
            <a:r>
              <a:rPr lang="en-US" dirty="0" smtClean="0"/>
              <a:t>Usually requires onsite inspection</a:t>
            </a:r>
          </a:p>
          <a:p>
            <a:r>
              <a:rPr lang="en-US" dirty="0" smtClean="0"/>
              <a:t>Special hazards of the risk – not typically an occupancy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– available thru governmental authorities – city, country, volunteer</a:t>
            </a:r>
          </a:p>
          <a:p>
            <a:r>
              <a:rPr lang="en-US" dirty="0" smtClean="0"/>
              <a:t>Evaluated with a Public Protection Classification (PPC)</a:t>
            </a:r>
          </a:p>
          <a:p>
            <a:pPr lvl="1"/>
            <a:r>
              <a:rPr lang="en-US" dirty="0" smtClean="0"/>
              <a:t>1-ideal protection to 10-no protection</a:t>
            </a:r>
          </a:p>
          <a:p>
            <a:r>
              <a:rPr lang="en-US" dirty="0" smtClean="0"/>
              <a:t>Key may be location of water supply and fire hydrants</a:t>
            </a:r>
          </a:p>
          <a:p>
            <a:r>
              <a:rPr lang="en-US" dirty="0" smtClean="0"/>
              <a:t>Mutual Aid – Houston Ship Channel Industries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Fire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AAIS – protection classification</a:t>
            </a:r>
          </a:p>
          <a:p>
            <a:r>
              <a:rPr lang="en-US" dirty="0" smtClean="0"/>
              <a:t>Protected – within 1000 feet of hire hydrant within 5 miles of responding fire fighters</a:t>
            </a:r>
          </a:p>
          <a:p>
            <a:r>
              <a:rPr lang="en-US" dirty="0" smtClean="0"/>
              <a:t>Partially protected – more distance than 1000 feet but within 5 miles</a:t>
            </a:r>
          </a:p>
          <a:p>
            <a:r>
              <a:rPr lang="en-US" dirty="0" smtClean="0"/>
              <a:t>Unprotected – none of either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Private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– guard service, private patrol, detectors, smoke and heat, alarm systems, central station alarm</a:t>
            </a:r>
          </a:p>
          <a:p>
            <a:r>
              <a:rPr lang="en-US" dirty="0" smtClean="0"/>
              <a:t>Suppression – portable extinguishers, standpipes and hoses, automatic sprinkler system, private fire brigades</a:t>
            </a:r>
          </a:p>
          <a:p>
            <a:r>
              <a:rPr lang="en-US" dirty="0" smtClean="0"/>
              <a:t>Halon systems no longer installed – for computers chlorofluorocarbon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Loss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control of insured/policyholder</a:t>
            </a:r>
          </a:p>
          <a:p>
            <a:pPr lvl="1"/>
            <a:r>
              <a:rPr lang="en-US" dirty="0" smtClean="0"/>
              <a:t>Single occupancy</a:t>
            </a:r>
          </a:p>
          <a:p>
            <a:pPr lvl="1"/>
            <a:r>
              <a:rPr lang="en-US" dirty="0" smtClean="0"/>
              <a:t>Exposing buildings</a:t>
            </a:r>
          </a:p>
          <a:p>
            <a:pPr lvl="1"/>
            <a:r>
              <a:rPr lang="en-US" dirty="0" smtClean="0"/>
              <a:t>Hazardous exposures</a:t>
            </a:r>
          </a:p>
          <a:p>
            <a:pPr lvl="2"/>
            <a:r>
              <a:rPr lang="en-US" dirty="0" smtClean="0"/>
              <a:t>Lumber yards, gasoline storage tanks</a:t>
            </a:r>
          </a:p>
          <a:p>
            <a:pPr lvl="1"/>
            <a:r>
              <a:rPr lang="en-US" dirty="0" smtClean="0"/>
              <a:t>Multi-occupancy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Underwriting Property and </a:t>
            </a:r>
            <a:br>
              <a:rPr lang="en-US" dirty="0" smtClean="0"/>
            </a:br>
            <a:r>
              <a:rPr lang="en-US" dirty="0" smtClean="0"/>
              <a:t>Liability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Origin of Property Insurance</a:t>
            </a:r>
          </a:p>
          <a:p>
            <a:pPr lvl="1"/>
            <a:r>
              <a:rPr lang="en-US" dirty="0" smtClean="0"/>
              <a:t>London Fire – 1660</a:t>
            </a:r>
          </a:p>
          <a:p>
            <a:pPr lvl="1"/>
            <a:r>
              <a:rPr lang="en-US" dirty="0" smtClean="0"/>
              <a:t>In US Fire Insurance in Philadelphia by Benjamin Franklin</a:t>
            </a:r>
          </a:p>
          <a:p>
            <a:pPr lvl="1"/>
            <a:r>
              <a:rPr lang="en-US" dirty="0" smtClean="0"/>
              <a:t>Fire Marks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Property Policy Provisions Underwriting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Insurable interest</a:t>
            </a:r>
          </a:p>
          <a:p>
            <a:r>
              <a:rPr lang="en-US" dirty="0" smtClean="0"/>
              <a:t>Valuing losses</a:t>
            </a:r>
          </a:p>
          <a:p>
            <a:r>
              <a:rPr lang="en-US" dirty="0" smtClean="0"/>
              <a:t>Insurance to value</a:t>
            </a:r>
          </a:p>
          <a:p>
            <a:pPr lvl="1"/>
            <a:r>
              <a:rPr lang="en-US" dirty="0" smtClean="0"/>
              <a:t>Higher limits and premiums</a:t>
            </a:r>
          </a:p>
          <a:p>
            <a:pPr lvl="1"/>
            <a:r>
              <a:rPr lang="en-US" dirty="0" smtClean="0"/>
              <a:t>Adequate insured book</a:t>
            </a:r>
          </a:p>
          <a:p>
            <a:pPr lvl="1"/>
            <a:r>
              <a:rPr lang="en-US" dirty="0" smtClean="0"/>
              <a:t>Competitive statues for insurer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of Potential Loss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Policy amount – obvious</a:t>
            </a:r>
          </a:p>
          <a:p>
            <a:r>
              <a:rPr lang="en-US" dirty="0" smtClean="0"/>
              <a:t>Single fire division</a:t>
            </a:r>
          </a:p>
          <a:p>
            <a:r>
              <a:rPr lang="en-US" dirty="0" smtClean="0"/>
              <a:t>Amount subject – worst case scenario</a:t>
            </a:r>
          </a:p>
          <a:p>
            <a:r>
              <a:rPr lang="en-US" dirty="0" smtClean="0"/>
              <a:t>Probable Maximum Loss (PML)</a:t>
            </a:r>
          </a:p>
          <a:p>
            <a:pPr lvl="1"/>
            <a:r>
              <a:rPr lang="en-US" dirty="0" smtClean="0"/>
              <a:t>High Rise</a:t>
            </a:r>
          </a:p>
          <a:p>
            <a:pPr lvl="2"/>
            <a:r>
              <a:rPr lang="en-US" dirty="0" smtClean="0"/>
              <a:t>Less than full value</a:t>
            </a:r>
          </a:p>
          <a:p>
            <a:pPr lvl="2"/>
            <a:r>
              <a:rPr lang="en-US" dirty="0" smtClean="0"/>
              <a:t>McCormick Place, WTC</a:t>
            </a:r>
          </a:p>
          <a:p>
            <a:pPr lvl="1"/>
            <a:r>
              <a:rPr lang="en-US" dirty="0" smtClean="0"/>
              <a:t>Fire Walls breached</a:t>
            </a:r>
          </a:p>
          <a:p>
            <a:pPr lvl="1"/>
            <a:r>
              <a:rPr lang="en-US" dirty="0" smtClean="0"/>
              <a:t>Judgment</a:t>
            </a:r>
          </a:p>
          <a:p>
            <a:pPr lvl="1"/>
            <a:r>
              <a:rPr lang="en-US" dirty="0" smtClean="0"/>
              <a:t>Reinsurance consideration</a:t>
            </a:r>
          </a:p>
          <a:p>
            <a:r>
              <a:rPr lang="en-US" dirty="0" smtClean="0"/>
              <a:t>Maximum Foreseeable Loss (MFL)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Business Income &amp; Extra Expense Coverage</a:t>
            </a:r>
            <a:endParaRPr lang="en-US" sz="3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91" t="36003" r="11417" b="41851"/>
          <a:stretch>
            <a:fillRect/>
          </a:stretch>
        </p:blipFill>
        <p:spPr bwMode="auto">
          <a:xfrm>
            <a:off x="195625" y="1524000"/>
            <a:ext cx="875275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Income &amp; Extra Expense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Probable Maximum Loss</a:t>
            </a:r>
          </a:p>
          <a:p>
            <a:pPr lvl="1"/>
            <a:r>
              <a:rPr lang="en-US" dirty="0" smtClean="0"/>
              <a:t>Calculate most serious loss</a:t>
            </a:r>
          </a:p>
          <a:p>
            <a:pPr lvl="1"/>
            <a:r>
              <a:rPr lang="en-US" dirty="0" smtClean="0"/>
              <a:t>Calculate longest period of restoration</a:t>
            </a:r>
          </a:p>
          <a:p>
            <a:pPr lvl="1"/>
            <a:r>
              <a:rPr lang="en-US" dirty="0" smtClean="0"/>
              <a:t>Compute longest loss of business income</a:t>
            </a:r>
          </a:p>
          <a:p>
            <a:r>
              <a:rPr lang="en-US" dirty="0" smtClean="0"/>
              <a:t>Factors of Interruption</a:t>
            </a:r>
          </a:p>
          <a:p>
            <a:pPr lvl="1"/>
            <a:r>
              <a:rPr lang="en-US" dirty="0" smtClean="0"/>
              <a:t>Custom made machinery</a:t>
            </a:r>
          </a:p>
          <a:p>
            <a:pPr lvl="1"/>
            <a:r>
              <a:rPr lang="en-US" dirty="0" smtClean="0"/>
              <a:t>Seasonality</a:t>
            </a:r>
          </a:p>
          <a:p>
            <a:pPr lvl="1"/>
            <a:r>
              <a:rPr lang="en-US" dirty="0" smtClean="0"/>
              <a:t>Bottlenecks</a:t>
            </a:r>
          </a:p>
          <a:p>
            <a:pPr lvl="1"/>
            <a:r>
              <a:rPr lang="en-US" dirty="0" smtClean="0"/>
              <a:t>Computer systems</a:t>
            </a:r>
          </a:p>
          <a:p>
            <a:pPr lvl="1"/>
            <a:r>
              <a:rPr lang="en-US" dirty="0" smtClean="0"/>
              <a:t>Long production processes</a:t>
            </a:r>
          </a:p>
          <a:p>
            <a:pPr lvl="1"/>
            <a:r>
              <a:rPr lang="en-US" dirty="0" smtClean="0"/>
              <a:t>Availability of substitutes</a:t>
            </a:r>
          </a:p>
          <a:p>
            <a:r>
              <a:rPr lang="en-US" dirty="0" smtClean="0"/>
              <a:t>Need for CPA/accounting firm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62800" cy="59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Crimes committed by employees – employee dishonesty</a:t>
            </a:r>
          </a:p>
          <a:p>
            <a:endParaRPr lang="en-US" dirty="0" smtClean="0"/>
          </a:p>
          <a:p>
            <a:r>
              <a:rPr lang="en-US" dirty="0" smtClean="0"/>
              <a:t>Crimes committed by others – burglary, robbery, theft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 Dishonesty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Unique to</a:t>
            </a:r>
          </a:p>
          <a:p>
            <a:pPr lvl="1"/>
            <a:r>
              <a:rPr lang="en-US" dirty="0" smtClean="0"/>
              <a:t>Employees have ready access to valuable property</a:t>
            </a:r>
          </a:p>
          <a:p>
            <a:pPr lvl="1"/>
            <a:r>
              <a:rPr lang="en-US" dirty="0" smtClean="0"/>
              <a:t>Losses can be hidden from discovery</a:t>
            </a:r>
          </a:p>
          <a:p>
            <a:pPr lvl="1"/>
            <a:r>
              <a:rPr lang="en-US" dirty="0" smtClean="0"/>
              <a:t>Large losses are common</a:t>
            </a:r>
          </a:p>
          <a:p>
            <a:pPr lvl="1"/>
            <a:r>
              <a:rPr lang="en-US" dirty="0" smtClean="0"/>
              <a:t>Insured often reluctant to face facts</a:t>
            </a:r>
          </a:p>
          <a:p>
            <a:pPr lvl="1"/>
            <a:r>
              <a:rPr lang="en-US" dirty="0" smtClean="0"/>
              <a:t>Management may be reluctant to prosecute employees</a:t>
            </a:r>
          </a:p>
          <a:p>
            <a:pPr lvl="1"/>
            <a:r>
              <a:rPr lang="en-US" dirty="0" smtClean="0"/>
              <a:t>Employee crime losses are estimated to cost employers more than any other forms of crime (White Collar)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Employee Dishonesty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and moral character</a:t>
            </a:r>
          </a:p>
          <a:p>
            <a:r>
              <a:rPr lang="en-US" dirty="0" smtClean="0"/>
              <a:t>Profitability</a:t>
            </a:r>
          </a:p>
          <a:p>
            <a:r>
              <a:rPr lang="en-US" dirty="0" smtClean="0"/>
              <a:t>Burglary and robbery loss control deter employee crime</a:t>
            </a:r>
          </a:p>
          <a:p>
            <a:r>
              <a:rPr lang="en-US" dirty="0" smtClean="0"/>
              <a:t>Limits</a:t>
            </a:r>
          </a:p>
          <a:p>
            <a:r>
              <a:rPr lang="en-US" dirty="0" smtClean="0"/>
              <a:t>Management controls evidence of managements care and concern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Screen new hires and reference checks</a:t>
            </a:r>
          </a:p>
          <a:p>
            <a:r>
              <a:rPr lang="en-US" dirty="0" smtClean="0"/>
              <a:t>Review before move into sensitive positions</a:t>
            </a:r>
          </a:p>
          <a:p>
            <a:r>
              <a:rPr lang="en-US" dirty="0" smtClean="0"/>
              <a:t>Substance abuse programs</a:t>
            </a:r>
          </a:p>
          <a:p>
            <a:r>
              <a:rPr lang="en-US" dirty="0" smtClean="0"/>
              <a:t>Level of turnover</a:t>
            </a:r>
          </a:p>
          <a:p>
            <a:r>
              <a:rPr lang="en-US" dirty="0" smtClean="0"/>
              <a:t>Defined termination procedures, password control</a:t>
            </a:r>
          </a:p>
          <a:p>
            <a:r>
              <a:rPr lang="en-US" dirty="0" smtClean="0"/>
              <a:t>Sensitive to employee behavior</a:t>
            </a:r>
          </a:p>
          <a:p>
            <a:r>
              <a:rPr lang="en-US" dirty="0" smtClean="0"/>
              <a:t>Bank reconciliation</a:t>
            </a:r>
          </a:p>
          <a:p>
            <a:r>
              <a:rPr lang="en-US" dirty="0" smtClean="0"/>
              <a:t>Required annual vacations</a:t>
            </a:r>
          </a:p>
          <a:p>
            <a:r>
              <a:rPr lang="en-US" dirty="0" smtClean="0"/>
              <a:t>Duties rotated</a:t>
            </a:r>
          </a:p>
          <a:p>
            <a:r>
              <a:rPr lang="en-US" dirty="0" smtClean="0"/>
              <a:t>Dual person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Burglary – evidence of forceful entry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Robbery – illegally taking property or threat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Theft – stealing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Disappearance – no reasonable explanation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Inventory Shortage – more from shrinkage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/>
              <a:t>C</a:t>
            </a:r>
            <a:r>
              <a:rPr lang="en-US" sz="4400" dirty="0" smtClean="0"/>
              <a:t>onstruction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/>
              <a:t>O</a:t>
            </a:r>
            <a:r>
              <a:rPr lang="en-US" sz="4400" dirty="0" smtClean="0"/>
              <a:t>ccupancy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/>
              <a:t>P</a:t>
            </a:r>
            <a:r>
              <a:rPr lang="en-US" sz="4400" dirty="0" smtClean="0"/>
              <a:t>rotection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/>
              <a:t>E</a:t>
            </a:r>
            <a:r>
              <a:rPr lang="en-US" sz="4400" dirty="0" smtClean="0"/>
              <a:t>xposures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Property susceptibility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Nature of occupancy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Public protection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Modification of coverage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Crime and Loss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Safes and vaults</a:t>
            </a:r>
          </a:p>
          <a:p>
            <a:r>
              <a:rPr lang="en-US" dirty="0" smtClean="0"/>
              <a:t>Cages, special rooms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Fences and walls</a:t>
            </a:r>
          </a:p>
          <a:p>
            <a:r>
              <a:rPr lang="en-US" dirty="0" smtClean="0"/>
              <a:t>Protection of openings</a:t>
            </a:r>
          </a:p>
          <a:p>
            <a:r>
              <a:rPr lang="en-US" dirty="0" smtClean="0"/>
              <a:t>Guard service</a:t>
            </a:r>
          </a:p>
          <a:p>
            <a:r>
              <a:rPr lang="en-US" dirty="0" smtClean="0"/>
              <a:t>Electronic surveillance</a:t>
            </a:r>
          </a:p>
          <a:p>
            <a:r>
              <a:rPr lang="en-US" dirty="0" smtClean="0"/>
              <a:t>Inventory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Underwriting Commercial General Liability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CGL, 3</a:t>
            </a:r>
            <a:r>
              <a:rPr lang="en-US" baseline="30000" dirty="0" smtClean="0"/>
              <a:t>rd</a:t>
            </a:r>
            <a:r>
              <a:rPr lang="en-US" dirty="0" smtClean="0"/>
              <a:t> Party Liability, Public Liability</a:t>
            </a:r>
          </a:p>
          <a:p>
            <a:r>
              <a:rPr lang="en-US" dirty="0" smtClean="0"/>
              <a:t>Combines</a:t>
            </a:r>
          </a:p>
          <a:p>
            <a:pPr lvl="1"/>
            <a:r>
              <a:rPr lang="en-US" dirty="0" smtClean="0"/>
              <a:t>Premises and operations</a:t>
            </a:r>
          </a:p>
          <a:p>
            <a:pPr lvl="1"/>
            <a:r>
              <a:rPr lang="en-US" dirty="0" smtClean="0"/>
              <a:t>Products and completed operations</a:t>
            </a:r>
          </a:p>
          <a:p>
            <a:pPr lvl="1"/>
            <a:r>
              <a:rPr lang="en-US" dirty="0" smtClean="0"/>
              <a:t>Personal and advertising injury liability</a:t>
            </a:r>
          </a:p>
          <a:p>
            <a:pPr lvl="1"/>
            <a:r>
              <a:rPr lang="en-US" dirty="0" smtClean="0"/>
              <a:t>Premises medical payments liability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CGL Synopsis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01098"/>
            <a:ext cx="8077200" cy="608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Premises and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Store Risks vs. Contractors Operations</a:t>
            </a:r>
          </a:p>
          <a:p>
            <a:r>
              <a:rPr lang="en-US" dirty="0" smtClean="0"/>
              <a:t>Evaluation has to do with extent of liability exposure to public</a:t>
            </a:r>
          </a:p>
          <a:p>
            <a:r>
              <a:rPr lang="en-US" dirty="0" smtClean="0"/>
              <a:t>Exposure – location, type of business, time in business, traffic key exposure</a:t>
            </a:r>
          </a:p>
          <a:p>
            <a:r>
              <a:rPr lang="en-US" dirty="0" smtClean="0"/>
              <a:t>Legal status of persons – adults vs. children</a:t>
            </a:r>
          </a:p>
          <a:p>
            <a:r>
              <a:rPr lang="en-US" dirty="0" smtClean="0"/>
              <a:t>Common hazards</a:t>
            </a:r>
          </a:p>
          <a:p>
            <a:pPr lvl="1"/>
            <a:r>
              <a:rPr lang="en-US" dirty="0" smtClean="0"/>
              <a:t>Slips and falls, stairs, carpet, lighting</a:t>
            </a:r>
          </a:p>
          <a:p>
            <a:r>
              <a:rPr lang="en-US" dirty="0" smtClean="0"/>
              <a:t>Special class – chemicals</a:t>
            </a:r>
          </a:p>
          <a:p>
            <a:r>
              <a:rPr lang="en-US" dirty="0" smtClean="0"/>
              <a:t>Special risk – unique to operation</a:t>
            </a:r>
          </a:p>
          <a:p>
            <a:r>
              <a:rPr lang="en-US" dirty="0" smtClean="0"/>
              <a:t>Property damage – fire, damage by contractors</a:t>
            </a:r>
          </a:p>
          <a:p>
            <a:r>
              <a:rPr lang="en-US" dirty="0" smtClean="0"/>
              <a:t>Heavy machinery 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Contractors and Subcontractors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Vicarious Liability of Subs</a:t>
            </a:r>
          </a:p>
          <a:p>
            <a:pPr lvl="1"/>
            <a:r>
              <a:rPr lang="en-US" dirty="0" smtClean="0"/>
              <a:t>Subcontractors purchase separate insurance</a:t>
            </a:r>
          </a:p>
          <a:p>
            <a:r>
              <a:rPr lang="en-US" dirty="0" smtClean="0"/>
              <a:t>Use of Subcontractors</a:t>
            </a:r>
          </a:p>
          <a:p>
            <a:pPr lvl="1"/>
            <a:r>
              <a:rPr lang="en-US" dirty="0" smtClean="0"/>
              <a:t>Quality of work, timeliness, availability</a:t>
            </a:r>
          </a:p>
          <a:p>
            <a:r>
              <a:rPr lang="en-US" dirty="0" smtClean="0"/>
              <a:t>Use of Certificate of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Products and Completed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defect in product or service</a:t>
            </a:r>
          </a:p>
          <a:p>
            <a:r>
              <a:rPr lang="en-US" dirty="0" smtClean="0"/>
              <a:t>Products Liability</a:t>
            </a:r>
          </a:p>
          <a:p>
            <a:pPr lvl="1"/>
            <a:r>
              <a:rPr lang="en-US" dirty="0" smtClean="0"/>
              <a:t>Breach of warranty – guarantee of safety</a:t>
            </a:r>
          </a:p>
          <a:p>
            <a:pPr lvl="2"/>
            <a:r>
              <a:rPr lang="en-US" dirty="0" smtClean="0"/>
              <a:t>Implied warranty – reasonably fit</a:t>
            </a:r>
          </a:p>
          <a:p>
            <a:pPr lvl="2"/>
            <a:r>
              <a:rPr lang="en-US" dirty="0" smtClean="0"/>
              <a:t>Fitness – catalogues</a:t>
            </a:r>
          </a:p>
          <a:p>
            <a:pPr lvl="1"/>
            <a:r>
              <a:rPr lang="en-US" dirty="0" smtClean="0"/>
              <a:t>Negligence – design, manufacture, inspections</a:t>
            </a:r>
          </a:p>
          <a:p>
            <a:pPr lvl="1"/>
            <a:r>
              <a:rPr lang="en-US" dirty="0" smtClean="0"/>
              <a:t>Strict Liability – most products liability imposes liability on any person who produces an unreasonable dangerous product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Products Liability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709" t="32655" r="7530" b="27555"/>
          <a:stretch>
            <a:fillRect/>
          </a:stretch>
        </p:blipFill>
        <p:spPr bwMode="auto">
          <a:xfrm rot="10740000">
            <a:off x="1962526" y="1599861"/>
            <a:ext cx="5218948" cy="491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Construction, service, repair and maintenance</a:t>
            </a:r>
          </a:p>
          <a:p>
            <a:r>
              <a:rPr lang="en-US" dirty="0" smtClean="0"/>
              <a:t>Quality of work</a:t>
            </a:r>
          </a:p>
          <a:p>
            <a:r>
              <a:rPr lang="en-US" dirty="0" smtClean="0"/>
              <a:t>Careless or faulty work</a:t>
            </a:r>
          </a:p>
          <a:p>
            <a:r>
              <a:rPr lang="en-US" dirty="0" smtClean="0"/>
              <a:t>Construction – tunnel in Boston; apartment/highrise</a:t>
            </a:r>
          </a:p>
          <a:p>
            <a:r>
              <a:rPr lang="en-US" dirty="0" smtClean="0"/>
              <a:t>Personal and Advertising Liability</a:t>
            </a:r>
          </a:p>
          <a:p>
            <a:pPr lvl="1"/>
            <a:r>
              <a:rPr lang="en-US" dirty="0" smtClean="0"/>
              <a:t>Automatically included</a:t>
            </a:r>
          </a:p>
          <a:p>
            <a:r>
              <a:rPr lang="en-US" dirty="0" smtClean="0"/>
              <a:t>Premises Medical</a:t>
            </a:r>
          </a:p>
          <a:p>
            <a:pPr lvl="1"/>
            <a:r>
              <a:rPr lang="en-US" dirty="0" smtClean="0"/>
              <a:t>No fault automatically included; low limit 5 or 10,000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Auto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Underwriting Factors</a:t>
            </a:r>
          </a:p>
          <a:p>
            <a:pPr lvl="1"/>
            <a:r>
              <a:rPr lang="en-US" dirty="0" smtClean="0"/>
              <a:t>Age of Operators</a:t>
            </a:r>
          </a:p>
          <a:p>
            <a:pPr lvl="1"/>
            <a:r>
              <a:rPr lang="en-US" dirty="0" smtClean="0"/>
              <a:t>Age and type of auto</a:t>
            </a:r>
          </a:p>
          <a:p>
            <a:pPr lvl="1"/>
            <a:r>
              <a:rPr lang="en-US" dirty="0" smtClean="0"/>
              <a:t>Auto use</a:t>
            </a:r>
          </a:p>
          <a:p>
            <a:pPr lvl="1"/>
            <a:r>
              <a:rPr lang="en-US" dirty="0" smtClean="0"/>
              <a:t>Driving record</a:t>
            </a:r>
          </a:p>
          <a:p>
            <a:pPr lvl="1"/>
            <a:r>
              <a:rPr lang="en-US" dirty="0" smtClean="0"/>
              <a:t>Territory</a:t>
            </a:r>
          </a:p>
          <a:p>
            <a:pPr lvl="1"/>
            <a:r>
              <a:rPr lang="en-US" dirty="0" smtClean="0"/>
              <a:t>Gender and marital status</a:t>
            </a:r>
          </a:p>
          <a:p>
            <a:pPr lvl="1"/>
            <a:r>
              <a:rPr lang="en-US" dirty="0" smtClean="0"/>
              <a:t>Occupation</a:t>
            </a:r>
          </a:p>
          <a:p>
            <a:pPr lvl="1"/>
            <a:r>
              <a:rPr lang="en-US" dirty="0" smtClean="0"/>
              <a:t>Personal characteristics</a:t>
            </a:r>
          </a:p>
          <a:p>
            <a:pPr lvl="1"/>
            <a:r>
              <a:rPr lang="en-US" dirty="0" smtClean="0"/>
              <a:t>Physical condition of driver</a:t>
            </a:r>
          </a:p>
          <a:p>
            <a:pPr lvl="1"/>
            <a:r>
              <a:rPr lang="en-US" dirty="0" smtClean="0"/>
              <a:t>Safety equipment</a:t>
            </a:r>
          </a:p>
          <a:p>
            <a:r>
              <a:rPr lang="en-US" dirty="0" smtClean="0"/>
              <a:t>Credit Scoring</a:t>
            </a:r>
          </a:p>
          <a:p>
            <a:pPr lvl="1"/>
            <a:r>
              <a:rPr lang="en-US" dirty="0" smtClean="0"/>
              <a:t>Some states prohibit – not Texas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consideration</a:t>
            </a:r>
          </a:p>
          <a:p>
            <a:r>
              <a:rPr lang="en-US" dirty="0" smtClean="0"/>
              <a:t>Relates to ability to withstand damage by fire and other perils and wind</a:t>
            </a:r>
          </a:p>
          <a:p>
            <a:r>
              <a:rPr lang="en-US" dirty="0" smtClean="0"/>
              <a:t>ISO uses 6 classifications based on</a:t>
            </a:r>
          </a:p>
          <a:p>
            <a:pPr lvl="1"/>
            <a:r>
              <a:rPr lang="en-US" dirty="0" smtClean="0"/>
              <a:t>Materials used in construction</a:t>
            </a:r>
          </a:p>
          <a:p>
            <a:pPr lvl="1"/>
            <a:r>
              <a:rPr lang="en-US" dirty="0" smtClean="0"/>
              <a:t>Materials used in roof and floors</a:t>
            </a:r>
          </a:p>
          <a:p>
            <a:pPr lvl="1"/>
            <a:r>
              <a:rPr lang="en-US" dirty="0" smtClean="0"/>
              <a:t>Fire resistance of material used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Auto Underwriting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MVR</a:t>
            </a:r>
          </a:p>
          <a:p>
            <a:r>
              <a:rPr lang="en-US" dirty="0" smtClean="0"/>
              <a:t>Accident History</a:t>
            </a:r>
          </a:p>
          <a:p>
            <a:r>
              <a:rPr lang="en-US" dirty="0" smtClean="0"/>
              <a:t>Experience</a:t>
            </a:r>
          </a:p>
          <a:p>
            <a:r>
              <a:rPr lang="en-US" dirty="0" smtClean="0"/>
              <a:t>Vehicle Weight</a:t>
            </a:r>
          </a:p>
          <a:p>
            <a:r>
              <a:rPr lang="en-US" dirty="0" smtClean="0"/>
              <a:t>Vehicle Use</a:t>
            </a:r>
          </a:p>
          <a:p>
            <a:r>
              <a:rPr lang="en-US" dirty="0" smtClean="0"/>
              <a:t>Radius of Operation</a:t>
            </a:r>
          </a:p>
          <a:p>
            <a:endParaRPr lang="en-US" dirty="0" smtClean="0"/>
          </a:p>
          <a:p>
            <a:r>
              <a:rPr lang="en-US" dirty="0" smtClean="0"/>
              <a:t>Special Industry</a:t>
            </a:r>
          </a:p>
          <a:p>
            <a:pPr lvl="1"/>
            <a:r>
              <a:rPr lang="en-US" dirty="0" smtClean="0"/>
              <a:t>Truckers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Waste disposal</a:t>
            </a:r>
          </a:p>
          <a:p>
            <a:pPr lvl="1"/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Dump &amp; transit</a:t>
            </a:r>
          </a:p>
          <a:p>
            <a:pPr lvl="1"/>
            <a:r>
              <a:rPr lang="en-US" dirty="0" smtClean="0"/>
              <a:t>contractors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Control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Fleet Safety Programs</a:t>
            </a:r>
          </a:p>
          <a:p>
            <a:r>
              <a:rPr lang="en-US" dirty="0" smtClean="0"/>
              <a:t>Risk Control Reports</a:t>
            </a:r>
          </a:p>
          <a:p>
            <a:r>
              <a:rPr lang="en-US" dirty="0" smtClean="0"/>
              <a:t>Share risk prevention measures</a:t>
            </a:r>
          </a:p>
          <a:p>
            <a:r>
              <a:rPr lang="en-US" dirty="0" smtClean="0"/>
              <a:t>Written safety program</a:t>
            </a:r>
          </a:p>
          <a:p>
            <a:pPr lvl="1"/>
            <a:r>
              <a:rPr lang="en-US" dirty="0" smtClean="0"/>
              <a:t>Vehicle use</a:t>
            </a:r>
          </a:p>
          <a:p>
            <a:pPr lvl="1"/>
            <a:r>
              <a:rPr lang="en-US" dirty="0" smtClean="0"/>
              <a:t>Driver selection</a:t>
            </a:r>
          </a:p>
          <a:p>
            <a:pPr lvl="1"/>
            <a:r>
              <a:rPr lang="en-US" dirty="0" smtClean="0"/>
              <a:t>Vehicle maintenance</a:t>
            </a:r>
          </a:p>
          <a:p>
            <a:pPr lvl="1"/>
            <a:r>
              <a:rPr lang="en-US" dirty="0" smtClean="0"/>
              <a:t>Accident reporting</a:t>
            </a:r>
          </a:p>
          <a:p>
            <a:pPr lvl="1"/>
            <a:r>
              <a:rPr lang="en-US" dirty="0" smtClean="0"/>
              <a:t>Given to employee</a:t>
            </a:r>
          </a:p>
          <a:p>
            <a:r>
              <a:rPr lang="en-US" dirty="0" smtClean="0"/>
              <a:t>Extensive state and federal guidelines for safety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Cancellations of Nonrenewals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9740" y="1939131"/>
            <a:ext cx="568452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 Workers’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States dictate coverage, benefits, limits</a:t>
            </a:r>
          </a:p>
          <a:p>
            <a:r>
              <a:rPr lang="en-US" dirty="0" smtClean="0"/>
              <a:t>Same policy for all states</a:t>
            </a:r>
          </a:p>
          <a:p>
            <a:pPr lvl="1"/>
            <a:r>
              <a:rPr lang="en-US" dirty="0" smtClean="0"/>
              <a:t>Workers’ Compensation</a:t>
            </a:r>
          </a:p>
          <a:p>
            <a:pPr lvl="1"/>
            <a:r>
              <a:rPr lang="en-US" dirty="0" smtClean="0"/>
              <a:t>Employers Liability</a:t>
            </a:r>
          </a:p>
          <a:p>
            <a:pPr lvl="1"/>
            <a:r>
              <a:rPr lang="en-US" dirty="0" smtClean="0"/>
              <a:t>Other states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all companies offer</a:t>
            </a:r>
          </a:p>
          <a:p>
            <a:pPr lvl="1"/>
            <a:r>
              <a:rPr lang="en-US" dirty="0" smtClean="0"/>
              <a:t>Strict underwriting guidelines</a:t>
            </a:r>
          </a:p>
          <a:p>
            <a:pPr lvl="1"/>
            <a:r>
              <a:rPr lang="en-US" dirty="0" smtClean="0"/>
              <a:t>Experience modifier – NCCI mandatory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Temporary and seasonal</a:t>
            </a:r>
          </a:p>
          <a:p>
            <a:pPr lvl="1"/>
            <a:r>
              <a:rPr lang="en-US" dirty="0" smtClean="0"/>
              <a:t>Subcontractors</a:t>
            </a:r>
          </a:p>
          <a:p>
            <a:pPr lvl="1"/>
            <a:r>
              <a:rPr lang="en-US" dirty="0" smtClean="0"/>
              <a:t>Maritime employments</a:t>
            </a:r>
          </a:p>
          <a:p>
            <a:pPr lvl="2"/>
            <a:r>
              <a:rPr lang="en-US" dirty="0" smtClean="0"/>
              <a:t>Maritime liability</a:t>
            </a:r>
          </a:p>
          <a:p>
            <a:pPr lvl="2"/>
            <a:r>
              <a:rPr lang="en-US" dirty="0" smtClean="0"/>
              <a:t>USL &amp; HW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Premiums size</a:t>
            </a:r>
          </a:p>
          <a:p>
            <a:r>
              <a:rPr lang="en-US" dirty="0" smtClean="0"/>
              <a:t>Concentration – World Trade Center</a:t>
            </a:r>
          </a:p>
          <a:p>
            <a:r>
              <a:rPr lang="en-US" dirty="0" smtClean="0"/>
              <a:t>Management Attitudes</a:t>
            </a:r>
          </a:p>
          <a:p>
            <a:r>
              <a:rPr lang="en-US" dirty="0" smtClean="0"/>
              <a:t>On premises</a:t>
            </a:r>
          </a:p>
          <a:p>
            <a:pPr lvl="1"/>
            <a:r>
              <a:rPr lang="en-US" dirty="0" smtClean="0"/>
              <a:t>House keeping</a:t>
            </a:r>
          </a:p>
          <a:p>
            <a:pPr lvl="1"/>
            <a:r>
              <a:rPr lang="en-US" dirty="0" smtClean="0"/>
              <a:t>Maintenance</a:t>
            </a:r>
          </a:p>
          <a:p>
            <a:r>
              <a:rPr lang="en-US" dirty="0" smtClean="0"/>
              <a:t>Occupation diseases</a:t>
            </a:r>
          </a:p>
          <a:p>
            <a:r>
              <a:rPr lang="en-US" dirty="0" smtClean="0"/>
              <a:t>Cumulative trauma</a:t>
            </a:r>
          </a:p>
          <a:p>
            <a:r>
              <a:rPr lang="en-US" dirty="0" smtClean="0"/>
              <a:t>Off premises travel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Umbrella and Excess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Umbrella</a:t>
            </a:r>
          </a:p>
          <a:p>
            <a:pPr lvl="1"/>
            <a:r>
              <a:rPr lang="en-US" dirty="0" smtClean="0"/>
              <a:t>Provide excess liability above underlying policies</a:t>
            </a:r>
          </a:p>
          <a:p>
            <a:pPr lvl="1"/>
            <a:r>
              <a:rPr lang="en-US" dirty="0" smtClean="0"/>
              <a:t>Provide coverage with aggregate considerations</a:t>
            </a:r>
          </a:p>
          <a:p>
            <a:pPr lvl="1"/>
            <a:r>
              <a:rPr lang="en-US" dirty="0" smtClean="0"/>
              <a:t>Provide coverage for gaps in coverage</a:t>
            </a:r>
          </a:p>
          <a:p>
            <a:r>
              <a:rPr lang="en-US" dirty="0" smtClean="0"/>
              <a:t>Excess – individual policies</a:t>
            </a:r>
          </a:p>
          <a:p>
            <a:r>
              <a:rPr lang="en-US" dirty="0" smtClean="0"/>
              <a:t>Defense cost – included in primary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Frame</a:t>
            </a:r>
          </a:p>
          <a:p>
            <a:pPr lvl="1"/>
            <a:r>
              <a:rPr lang="en-US" sz="3200" dirty="0" smtClean="0"/>
              <a:t>All or mostly all wood most dwellings; small commercial buildings – motels</a:t>
            </a:r>
          </a:p>
          <a:p>
            <a:pPr lvl="1">
              <a:buNone/>
            </a:pPr>
            <a:endParaRPr lang="en-US" sz="3200" dirty="0" smtClean="0"/>
          </a:p>
          <a:p>
            <a:r>
              <a:rPr lang="en-US" sz="3600" dirty="0" smtClean="0"/>
              <a:t>Some may have brick or stone veneer or aluminum siding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2 – Joisted Masonry</a:t>
            </a:r>
          </a:p>
          <a:p>
            <a:pPr lvl="1"/>
            <a:r>
              <a:rPr lang="en-US" dirty="0" smtClean="0"/>
              <a:t>Masonry, brick, wood joisted, brick joisted called ordinary construction.  Found in northern states using heavy timber</a:t>
            </a:r>
          </a:p>
          <a:p>
            <a:pPr lvl="1"/>
            <a:r>
              <a:rPr lang="en-US" dirty="0" smtClean="0"/>
              <a:t>Also called mill construction</a:t>
            </a:r>
          </a:p>
          <a:p>
            <a:r>
              <a:rPr lang="en-US" dirty="0" smtClean="0"/>
              <a:t>Class 3 – Non-combustible</a:t>
            </a:r>
          </a:p>
          <a:p>
            <a:pPr lvl="1"/>
            <a:r>
              <a:rPr lang="en-US" dirty="0" smtClean="0"/>
              <a:t>Walls, roof, floor, non-combustible material, are not fire resistive and metal frames twist with heat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Modified Fire Resistive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 4</a:t>
            </a:r>
          </a:p>
          <a:p>
            <a:pPr lvl="1"/>
            <a:r>
              <a:rPr lang="en-US" dirty="0" smtClean="0"/>
              <a:t>Masonry non-combustible</a:t>
            </a:r>
          </a:p>
          <a:p>
            <a:pPr lvl="1"/>
            <a:r>
              <a:rPr lang="en-US" dirty="0" smtClean="0"/>
              <a:t>Exterior walls FR one hour or masonry</a:t>
            </a:r>
          </a:p>
          <a:p>
            <a:pPr lvl="1"/>
            <a:r>
              <a:rPr lang="en-US" dirty="0" smtClean="0"/>
              <a:t>Roof and floors non-combustible</a:t>
            </a:r>
          </a:p>
          <a:p>
            <a:r>
              <a:rPr lang="en-US" dirty="0" smtClean="0"/>
              <a:t>Class 5</a:t>
            </a:r>
          </a:p>
          <a:p>
            <a:pPr lvl="1"/>
            <a:r>
              <a:rPr lang="en-US" dirty="0" smtClean="0"/>
              <a:t>Same as FR except rating 1-2 hours</a:t>
            </a:r>
          </a:p>
          <a:p>
            <a:r>
              <a:rPr lang="en-US" dirty="0" smtClean="0"/>
              <a:t>Typical</a:t>
            </a:r>
          </a:p>
          <a:p>
            <a:pPr lvl="1"/>
            <a:r>
              <a:rPr lang="en-US" dirty="0" smtClean="0"/>
              <a:t>Masonry non-bearing wall surface</a:t>
            </a:r>
          </a:p>
          <a:p>
            <a:pPr lvl="1"/>
            <a:r>
              <a:rPr lang="en-US" dirty="0" smtClean="0"/>
              <a:t>Concrete floor</a:t>
            </a:r>
          </a:p>
          <a:p>
            <a:pPr lvl="1"/>
            <a:r>
              <a:rPr lang="en-US" dirty="0" smtClean="0"/>
              <a:t>Metal deck roof</a:t>
            </a:r>
          </a:p>
          <a:p>
            <a:pPr lvl="1"/>
            <a:r>
              <a:rPr lang="en-US" dirty="0" smtClean="0"/>
              <a:t>Unprotected metal frame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 Resistive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 6</a:t>
            </a:r>
          </a:p>
          <a:p>
            <a:pPr lvl="1"/>
            <a:r>
              <a:rPr lang="en-US" dirty="0" smtClean="0"/>
              <a:t>The ability of the members of the load bearing members of the structure to withstand damage by fire for two hours</a:t>
            </a:r>
          </a:p>
          <a:p>
            <a:r>
              <a:rPr lang="en-US" dirty="0" smtClean="0"/>
              <a:t>Fire Resistive superior to other types but is not “fireproof”</a:t>
            </a:r>
          </a:p>
          <a:p>
            <a:r>
              <a:rPr lang="en-US" dirty="0" smtClean="0"/>
              <a:t>May also have a fire protective coating</a:t>
            </a:r>
          </a:p>
          <a:p>
            <a:pPr lvl="1"/>
            <a:r>
              <a:rPr lang="en-US" dirty="0" smtClean="0"/>
              <a:t>Concrete, masonry plaster or gypsum but with two hour rating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Interior finish – fuel load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Insulation – can add problems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Insulation can contain heat of a fire within a building, concentrating it on structural members causing early collapse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5 - </a:t>
            </a:r>
            <a:fld id="{2EC4E100-1671-43D8-88EC-6E26A23BC80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144</TotalTime>
  <Words>1468</Words>
  <Application>Microsoft Office PowerPoint</Application>
  <PresentationFormat>On-screen Show (4:3)</PresentationFormat>
  <Paragraphs>356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NEWBAUER</vt:lpstr>
      <vt:lpstr>Assignment Five</vt:lpstr>
      <vt:lpstr>Underwriting Property and  Liability Insurance</vt:lpstr>
      <vt:lpstr>COPE</vt:lpstr>
      <vt:lpstr>Construction</vt:lpstr>
      <vt:lpstr>Class 1</vt:lpstr>
      <vt:lpstr>Slide 6</vt:lpstr>
      <vt:lpstr>Modified Fire Resistive</vt:lpstr>
      <vt:lpstr>Fire Resistive</vt:lpstr>
      <vt:lpstr>Construction Materials</vt:lpstr>
      <vt:lpstr>Roofing</vt:lpstr>
      <vt:lpstr>Other Considerations</vt:lpstr>
      <vt:lpstr>Occupancy</vt:lpstr>
      <vt:lpstr>Occupancy</vt:lpstr>
      <vt:lpstr>Hazards &amp; Occupancy</vt:lpstr>
      <vt:lpstr>Special Hazards</vt:lpstr>
      <vt:lpstr>Protection</vt:lpstr>
      <vt:lpstr>Public Fire Protection</vt:lpstr>
      <vt:lpstr>Private Protection</vt:lpstr>
      <vt:lpstr>External Loss Exposures</vt:lpstr>
      <vt:lpstr>Property Policy Provisions Underwriting Consideration</vt:lpstr>
      <vt:lpstr>Measure of Potential Loss Severity</vt:lpstr>
      <vt:lpstr>Business Income &amp; Extra Expense Coverage</vt:lpstr>
      <vt:lpstr>Business Income &amp; Extra Expense</vt:lpstr>
      <vt:lpstr>Damage</vt:lpstr>
      <vt:lpstr>Crime Insurance</vt:lpstr>
      <vt:lpstr>Employee Dishonesty</vt:lpstr>
      <vt:lpstr>Underwriting Employee Dishonesty</vt:lpstr>
      <vt:lpstr>Management Controls</vt:lpstr>
      <vt:lpstr>Other Crime</vt:lpstr>
      <vt:lpstr>Underwriting</vt:lpstr>
      <vt:lpstr>Crime and Loss Control</vt:lpstr>
      <vt:lpstr>Underwriting Commercial General Liability</vt:lpstr>
      <vt:lpstr>CGL Synopsis</vt:lpstr>
      <vt:lpstr>Premises and Operation</vt:lpstr>
      <vt:lpstr>Contractors and Subcontractors</vt:lpstr>
      <vt:lpstr>Products and Completed Operations</vt:lpstr>
      <vt:lpstr>Underwriting Products Liability</vt:lpstr>
      <vt:lpstr>Completed Operations</vt:lpstr>
      <vt:lpstr>Personal Auto Insurance</vt:lpstr>
      <vt:lpstr>Commercial Auto Underwriting</vt:lpstr>
      <vt:lpstr>Loss Control Services</vt:lpstr>
      <vt:lpstr>Cancellations of Nonrenewals</vt:lpstr>
      <vt:lpstr>Underwriting Workers’ Compensation</vt:lpstr>
      <vt:lpstr>Underwriting</vt:lpstr>
      <vt:lpstr>Considerations</vt:lpstr>
      <vt:lpstr>Umbrella and Excess Liability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Five</dc:title>
  <dc:creator>Cougar Asst</dc:creator>
  <cp:lastModifiedBy>Cougar Asst</cp:lastModifiedBy>
  <cp:revision>21</cp:revision>
  <dcterms:created xsi:type="dcterms:W3CDTF">2011-06-07T15:12:26Z</dcterms:created>
  <dcterms:modified xsi:type="dcterms:W3CDTF">2011-08-24T18:40:56Z</dcterms:modified>
</cp:coreProperties>
</file>