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9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92F27F1-DF1C-4404-9D38-57189A93F1B7}" type="datetimeFigureOut">
              <a:rPr lang="en-US" smtClean="0"/>
              <a:t>7/5/2011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F89F7A5-DDE6-49DA-A420-044F554F48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A357780-CF3D-4532-BB67-8F8EB984CC95}" type="datetimeFigureOut">
              <a:rPr lang="en-US" smtClean="0"/>
              <a:pPr/>
              <a:t>7/5/2011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66EC215-2EA9-46C4-BDED-EC69A2F84A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1828800"/>
            <a:ext cx="53340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505200"/>
            <a:ext cx="5334000" cy="14478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81B4-F054-4F41-9DBE-9A7866506F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UHCougar.jpg"/>
          <p:cNvPicPr>
            <a:picLocks noChangeAspect="1"/>
          </p:cNvPicPr>
          <p:nvPr/>
        </p:nvPicPr>
        <p:blipFill>
          <a:blip r:embed="rId2" cstate="print"/>
          <a:srcRect l="48438" t="10417" r="12774"/>
          <a:stretch>
            <a:fillRect/>
          </a:stretch>
        </p:blipFill>
        <p:spPr>
          <a:xfrm>
            <a:off x="0" y="1581150"/>
            <a:ext cx="2133600" cy="3695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440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5780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UHBauer-primary.jpg"/>
          <p:cNvPicPr>
            <a:picLocks noChangeAspect="1"/>
          </p:cNvPicPr>
          <p:nvPr/>
        </p:nvPicPr>
        <p:blipFill>
          <a:blip r:embed="rId3" cstate="print"/>
          <a:srcRect t="11876" b="16865"/>
          <a:stretch>
            <a:fillRect/>
          </a:stretch>
        </p:blipFill>
        <p:spPr>
          <a:xfrm>
            <a:off x="6242304" y="5257801"/>
            <a:ext cx="2901696" cy="10641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81B4-F054-4F41-9DBE-9A7866506F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81B4-F054-4F41-9DBE-9A7866506F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42" t="2181" r="17084" b="6058"/>
          <a:stretch>
            <a:fillRect/>
          </a:stretch>
        </p:blipFill>
        <p:spPr bwMode="auto">
          <a:xfrm>
            <a:off x="0" y="0"/>
            <a:ext cx="5505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81B4-F054-4F41-9DBE-9A7866506F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81B4-F054-4F41-9DBE-9A7866506F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D9A81B4-F054-4F41-9DBE-9A7866506F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342" t="2181" r="17084" b="6058"/>
          <a:stretch>
            <a:fillRect/>
          </a:stretch>
        </p:blipFill>
        <p:spPr bwMode="auto">
          <a:xfrm>
            <a:off x="0" y="0"/>
            <a:ext cx="5505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81B4-F054-4F41-9DBE-9A7866506F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81B4-F054-4F41-9DBE-9A7866506F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81B4-F054-4F41-9DBE-9A7866506F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81B4-F054-4F41-9DBE-9A7866506F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A81B4-F054-4F41-9DBE-9A7866506F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Assignment 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Reinsurance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Professional Reinsurance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Primary insures dealing with direct writing reinsurers often use fewer reinsurers in their reinsurance program</a:t>
            </a:r>
          </a:p>
          <a:p>
            <a:r>
              <a:rPr lang="en-US" dirty="0" smtClean="0"/>
              <a:t>Reinsurance intermediaries often use more than on reinsurer to develop a reinsurance program for primary insurer</a:t>
            </a:r>
          </a:p>
          <a:p>
            <a:r>
              <a:rPr lang="en-US" dirty="0" smtClean="0"/>
              <a:t>Reinsurance intermediaries can often help secure high coverage limits and catastrophe coverage</a:t>
            </a:r>
          </a:p>
          <a:p>
            <a:r>
              <a:rPr lang="en-US" dirty="0" smtClean="0"/>
              <a:t>Reinsurance intermediaries usually have access to various reinsurance solutions from both domestic and international markets</a:t>
            </a:r>
          </a:p>
          <a:p>
            <a:r>
              <a:rPr lang="en-US" dirty="0" smtClean="0"/>
              <a:t>Reinsurance intermediaries can usually obtain reinsurance under favorable terms and at a competitive price because they can determine prevailing market conditions and work repeatedly in this market with many primary insurers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Reinsurance Departments of Primary Insurer</a:t>
            </a:r>
          </a:p>
          <a:p>
            <a:r>
              <a:rPr lang="en-US" dirty="0" smtClean="0"/>
              <a:t>Reinsurance Pools, Syndicates and Associations</a:t>
            </a:r>
          </a:p>
          <a:p>
            <a:r>
              <a:rPr lang="en-US" dirty="0" smtClean="0"/>
              <a:t>Reinsurance Professional and Trade Organizations</a:t>
            </a:r>
          </a:p>
          <a:p>
            <a:pPr lvl="1"/>
            <a:r>
              <a:rPr lang="en-US" dirty="0" smtClean="0"/>
              <a:t>IRU</a:t>
            </a:r>
          </a:p>
          <a:p>
            <a:pPr lvl="1"/>
            <a:r>
              <a:rPr lang="en-US" dirty="0" smtClean="0"/>
              <a:t>BRMA</a:t>
            </a:r>
          </a:p>
          <a:p>
            <a:pPr lvl="1"/>
            <a:r>
              <a:rPr lang="en-US" dirty="0" smtClean="0"/>
              <a:t>RAA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Reinsurance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Treaty Reinsurance</a:t>
            </a:r>
          </a:p>
          <a:p>
            <a:pPr lvl="1"/>
            <a:r>
              <a:rPr lang="en-US" dirty="0" smtClean="0"/>
              <a:t>One agreement for entire class or portfolio</a:t>
            </a:r>
          </a:p>
          <a:p>
            <a:pPr lvl="1"/>
            <a:r>
              <a:rPr lang="en-US" dirty="0" smtClean="0"/>
              <a:t>Also called obligatory reinsurance</a:t>
            </a:r>
          </a:p>
          <a:p>
            <a:pPr lvl="1"/>
            <a:r>
              <a:rPr lang="en-US" dirty="0" smtClean="0"/>
              <a:t>Agree in advance terms</a:t>
            </a:r>
          </a:p>
          <a:p>
            <a:pPr lvl="1"/>
            <a:r>
              <a:rPr lang="en-US" dirty="0" smtClean="0"/>
              <a:t>Terms and price of each treaty individually negotiated</a:t>
            </a:r>
          </a:p>
          <a:p>
            <a:pPr lvl="1"/>
            <a:r>
              <a:rPr lang="en-US" dirty="0" smtClean="0"/>
              <a:t>Most require primary reinsurer to cede all eligible loss exposure</a:t>
            </a:r>
          </a:p>
          <a:p>
            <a:pPr lvl="1"/>
            <a:r>
              <a:rPr lang="en-US" dirty="0" smtClean="0"/>
              <a:t>Integrity and experience of primary insurer very 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Facultative Reinsurance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separate agreement for each loss exposure</a:t>
            </a:r>
          </a:p>
          <a:p>
            <a:r>
              <a:rPr lang="en-US" dirty="0" smtClean="0"/>
              <a:t>Serves four functions</a:t>
            </a:r>
          </a:p>
          <a:p>
            <a:pPr lvl="1"/>
            <a:r>
              <a:rPr lang="en-US" dirty="0" smtClean="0"/>
              <a:t>Provide large line capacity</a:t>
            </a:r>
          </a:p>
          <a:p>
            <a:pPr lvl="1"/>
            <a:r>
              <a:rPr lang="en-US" dirty="0" smtClean="0"/>
              <a:t>Reduce exposure in given geographic area</a:t>
            </a:r>
          </a:p>
          <a:p>
            <a:pPr lvl="1"/>
            <a:r>
              <a:rPr lang="en-US" dirty="0" smtClean="0"/>
              <a:t>Insure a large loss exposure</a:t>
            </a:r>
          </a:p>
          <a:p>
            <a:pPr lvl="1"/>
            <a:r>
              <a:rPr lang="en-US" dirty="0" smtClean="0"/>
              <a:t>Insure a particular class excluded under treaty</a:t>
            </a:r>
          </a:p>
          <a:p>
            <a:r>
              <a:rPr lang="en-US" dirty="0" smtClean="0"/>
              <a:t>Facultative is very expensive vs. treaty since individual underwriting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 of Reinsurance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agreement negotiated</a:t>
            </a:r>
          </a:p>
          <a:p>
            <a:r>
              <a:rPr lang="en-US" dirty="0" smtClean="0"/>
              <a:t>Reflect primary insurers needs and willingness of reinsurer to meet</a:t>
            </a:r>
          </a:p>
          <a:p>
            <a:r>
              <a:rPr lang="en-US" dirty="0" smtClean="0"/>
              <a:t>Divided as to</a:t>
            </a:r>
          </a:p>
          <a:p>
            <a:pPr lvl="1"/>
            <a:r>
              <a:rPr lang="en-US" dirty="0" smtClean="0"/>
              <a:t>Excess of loss and</a:t>
            </a:r>
          </a:p>
          <a:p>
            <a:pPr lvl="1"/>
            <a:r>
              <a:rPr lang="en-US" dirty="0" smtClean="0"/>
              <a:t>Pro rata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Reinsurance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777" t="21466" r="6773" b="42757"/>
          <a:stretch>
            <a:fillRect/>
          </a:stretch>
        </p:blipFill>
        <p:spPr bwMode="auto">
          <a:xfrm rot="10800000">
            <a:off x="647701" y="1447799"/>
            <a:ext cx="7848600" cy="500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 Rata Reinsurance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cedes a portion of original premium</a:t>
            </a:r>
          </a:p>
          <a:p>
            <a:r>
              <a:rPr lang="en-US" dirty="0" smtClean="0"/>
              <a:t>Reinsurer pays a ceding commission</a:t>
            </a:r>
          </a:p>
          <a:p>
            <a:r>
              <a:rPr lang="en-US" dirty="0" smtClean="0"/>
              <a:t>If fixed, a flat commission</a:t>
            </a:r>
          </a:p>
          <a:p>
            <a:r>
              <a:rPr lang="en-US" dirty="0" smtClean="0"/>
              <a:t>Can includes a profit sharing commission</a:t>
            </a:r>
          </a:p>
          <a:p>
            <a:r>
              <a:rPr lang="en-US" dirty="0" smtClean="0"/>
              <a:t>Can adjust to actual profitability with a sliding scale commission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Pro Rata Reinsurance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Quota Share:</a:t>
            </a:r>
            <a:endParaRPr lang="en-US" sz="2800" u="sng" dirty="0" smtClean="0"/>
          </a:p>
          <a:p>
            <a:pPr lvl="1">
              <a:lnSpc>
                <a:spcPct val="90000"/>
              </a:lnSpc>
            </a:pPr>
            <a:r>
              <a:rPr lang="en-US" sz="2100" dirty="0" smtClean="0"/>
              <a:t>A fixed predetermined percentage of 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Every risk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Mostly property treaties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Does not improve underwriting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Surplus Share:</a:t>
            </a:r>
            <a:endParaRPr lang="en-US" sz="2800" u="sng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Are pro rata or proportional but are different in that the retention is a dollar amount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Not all risks insured and requires a report of risks or bordereau and increases expense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Provides large line capacity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May have occurrence limit by reinsurer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Quota Share Example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426" t="18813" r="4987" b="14135"/>
          <a:stretch>
            <a:fillRect/>
          </a:stretch>
        </p:blipFill>
        <p:spPr bwMode="auto">
          <a:xfrm>
            <a:off x="2706514" y="685800"/>
            <a:ext cx="373097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Surplus Share Example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8043" t="18520" r="5301" b="12452"/>
          <a:stretch>
            <a:fillRect/>
          </a:stretch>
        </p:blipFill>
        <p:spPr bwMode="auto">
          <a:xfrm>
            <a:off x="2781300" y="685800"/>
            <a:ext cx="3581400" cy="595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Terms and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Reinsurance – “insurance for insurers”</a:t>
            </a:r>
          </a:p>
          <a:p>
            <a:r>
              <a:rPr lang="en-US" dirty="0" smtClean="0"/>
              <a:t>Reinsurance is the transfer from one insurer (primary insurer) to another (the reinsurer) of some of the financial consequences covered by the primary insured’s policies</a:t>
            </a:r>
          </a:p>
          <a:p>
            <a:r>
              <a:rPr lang="en-US" dirty="0" smtClean="0"/>
              <a:t>Transfer of liability – the reinsured, the ceding company, the cedent, the direct insurer or the primary insurer</a:t>
            </a:r>
          </a:p>
          <a:p>
            <a:r>
              <a:rPr lang="en-US" dirty="0" smtClean="0"/>
              <a:t>Transacted through a reinsurance agreement which specifies terms provided</a:t>
            </a:r>
          </a:p>
          <a:p>
            <a:r>
              <a:rPr lang="en-US" dirty="0" smtClean="0"/>
              <a:t>Agreement usually requires primary insurer to retain part of original amount or liability</a:t>
            </a:r>
          </a:p>
          <a:p>
            <a:r>
              <a:rPr lang="en-US" dirty="0" smtClean="0"/>
              <a:t>Other terms – reinsurance premiums, ceding commission, retrocession, the retrocedent and retrocessionaire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Excess of Loss Reinsurance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 smtClean="0"/>
              <a:t>Also called non-proportional reinsurance</a:t>
            </a:r>
          </a:p>
          <a:p>
            <a:r>
              <a:rPr lang="en-US" dirty="0" smtClean="0"/>
              <a:t>Layering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0972" t="35455" r="9028" b="40000"/>
          <a:stretch>
            <a:fillRect/>
          </a:stretch>
        </p:blipFill>
        <p:spPr bwMode="auto">
          <a:xfrm>
            <a:off x="2590800" y="2285999"/>
            <a:ext cx="63246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Excess of Loss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Attachment point – responds only after loss exceeds this limit</a:t>
            </a:r>
          </a:p>
          <a:p>
            <a:r>
              <a:rPr lang="en-US" dirty="0" smtClean="0"/>
              <a:t>Premiums express as a ratio of the primary insured premium</a:t>
            </a:r>
          </a:p>
          <a:p>
            <a:r>
              <a:rPr lang="en-US" dirty="0" smtClean="0"/>
              <a:t>May include a profit commission</a:t>
            </a:r>
          </a:p>
          <a:p>
            <a:r>
              <a:rPr lang="en-US" dirty="0" smtClean="0"/>
              <a:t>If so, attachment point set a low level meaning losses expected, referred to as a working cover</a:t>
            </a:r>
          </a:p>
          <a:p>
            <a:r>
              <a:rPr lang="en-US" dirty="0" smtClean="0"/>
              <a:t>Primary may also participate in higher levels and called co-participation provision</a:t>
            </a:r>
          </a:p>
          <a:p>
            <a:r>
              <a:rPr lang="en-US" dirty="0" smtClean="0"/>
              <a:t>Loss adjustments are substantial and often are specific as to participation by excess insurers</a:t>
            </a:r>
          </a:p>
          <a:p>
            <a:r>
              <a:rPr lang="en-US" dirty="0" smtClean="0"/>
              <a:t>Either pro rata or add total to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Excess of Loss Reinsurance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r>
              <a:rPr lang="en-US" dirty="0" smtClean="0"/>
              <a:t>Per Risk Excess of Loss</a:t>
            </a:r>
          </a:p>
          <a:p>
            <a:pPr lvl="1"/>
            <a:r>
              <a:rPr lang="en-US" dirty="0" smtClean="0"/>
              <a:t>Generally used with property and applied separately to each loss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0790" t="47645" r="8333" b="35636"/>
          <a:stretch>
            <a:fillRect/>
          </a:stretch>
        </p:blipFill>
        <p:spPr bwMode="auto">
          <a:xfrm rot="10800000">
            <a:off x="564995" y="3048000"/>
            <a:ext cx="801401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Catastrophe Excess of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Protects </a:t>
            </a:r>
            <a:r>
              <a:rPr lang="en-US" dirty="0" smtClean="0"/>
              <a:t>primary insured from accumulation of retained losses from single catastrophe (correlated losses)</a:t>
            </a:r>
          </a:p>
          <a:p>
            <a:r>
              <a:rPr lang="en-US" dirty="0" smtClean="0"/>
              <a:t>See with tornadoes, hurricane and earthquakes</a:t>
            </a:r>
          </a:p>
          <a:p>
            <a:r>
              <a:rPr lang="en-US" dirty="0" smtClean="0"/>
              <a:t>Attachment point set high enough so that it would be exceeded only if loss would impair </a:t>
            </a:r>
            <a:r>
              <a:rPr lang="en-US" dirty="0" smtClean="0"/>
              <a:t>surplus</a:t>
            </a:r>
            <a:endParaRPr lang="en-US" dirty="0" smtClean="0"/>
          </a:p>
          <a:p>
            <a:r>
              <a:rPr lang="en-US" dirty="0" smtClean="0"/>
              <a:t>Usually includes a co-participation </a:t>
            </a:r>
            <a:r>
              <a:rPr lang="en-US" dirty="0" smtClean="0"/>
              <a:t>provision</a:t>
            </a:r>
          </a:p>
          <a:p>
            <a:r>
              <a:rPr lang="en-US" dirty="0" smtClean="0"/>
              <a:t>Critical is inclusion of a loss occurrence clause</a:t>
            </a:r>
            <a:endParaRPr lang="en-US" dirty="0" smtClean="0"/>
          </a:p>
          <a:p>
            <a:r>
              <a:rPr lang="en-US" dirty="0" smtClean="0"/>
              <a:t>Clause specifies a time period</a:t>
            </a:r>
          </a:p>
          <a:p>
            <a:r>
              <a:rPr lang="en-US" dirty="0" smtClean="0"/>
              <a:t>Usually 72 hours for hurricanes and 168 hours for earthquakes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Loss Occurrence Clause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914400"/>
          </a:xfrm>
        </p:spPr>
        <p:txBody>
          <a:bodyPr>
            <a:normAutofit fontScale="55000" lnSpcReduction="20000"/>
          </a:bodyPr>
          <a:lstStyle/>
          <a:p>
            <a:r>
              <a:rPr lang="en-US" sz="4800" dirty="0" smtClean="0"/>
              <a:t>Payments reduce the limits</a:t>
            </a:r>
          </a:p>
          <a:p>
            <a:r>
              <a:rPr lang="en-US" sz="4800" dirty="0" smtClean="0"/>
              <a:t>Primary must pay addition premium to reinstate the limits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40972" t="58909" r="6944" b="16545"/>
          <a:stretch>
            <a:fillRect/>
          </a:stretch>
        </p:blipFill>
        <p:spPr bwMode="auto">
          <a:xfrm>
            <a:off x="1714500" y="1447800"/>
            <a:ext cx="5715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Catastrophe Excess of Loss Example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685800"/>
            <a:ext cx="4648200" cy="603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Per Policy Excess</a:t>
            </a:r>
          </a:p>
          <a:p>
            <a:pPr lvl="1"/>
            <a:r>
              <a:rPr lang="en-US" dirty="0" smtClean="0"/>
              <a:t>Used with liability insurance and applies attachment point and reinsurance limit separately to each policy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Per Occurrence Excess</a:t>
            </a:r>
          </a:p>
          <a:p>
            <a:pPr lvl="1"/>
            <a:r>
              <a:rPr lang="en-US" dirty="0" smtClean="0"/>
              <a:t>Used for liability insurance and applies the attachment point and reinsurance limit to total losses from single event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228600" y="1189038"/>
            <a:ext cx="4040188" cy="4111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Example of Per Policy Excess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800600" y="1112838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Example of Per Occurrence Excess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72131" y="2129166"/>
            <a:ext cx="8599738" cy="2599668"/>
            <a:chOff x="93858" y="1367166"/>
            <a:chExt cx="8599738" cy="2599668"/>
          </a:xfrm>
        </p:grpSpPr>
        <p:pic>
          <p:nvPicPr>
            <p:cNvPr id="5" name="Picture 4"/>
            <p:cNvPicPr/>
            <p:nvPr/>
          </p:nvPicPr>
          <p:blipFill>
            <a:blip r:embed="rId2" cstate="print"/>
            <a:srcRect l="36898" t="59852" r="9352" b="17522"/>
            <a:stretch>
              <a:fillRect/>
            </a:stretch>
          </p:blipFill>
          <p:spPr bwMode="auto">
            <a:xfrm rot="10860000">
              <a:off x="93858" y="1367166"/>
              <a:ext cx="4023360" cy="256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/>
            <p:nvPr/>
          </p:nvPicPr>
          <p:blipFill>
            <a:blip r:embed="rId2" cstate="print"/>
            <a:srcRect l="37092" t="22357" r="9865" b="53172"/>
            <a:stretch>
              <a:fillRect/>
            </a:stretch>
          </p:blipFill>
          <p:spPr bwMode="auto">
            <a:xfrm rot="10860000">
              <a:off x="4670236" y="1406514"/>
              <a:ext cx="4023360" cy="256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8" name="Straight Connector 17"/>
          <p:cNvCxnSpPr/>
          <p:nvPr/>
        </p:nvCxnSpPr>
        <p:spPr>
          <a:xfrm rot="5400000">
            <a:off x="1714500" y="3543300"/>
            <a:ext cx="5562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Clash Cover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2743200"/>
          </a:xfrm>
        </p:spPr>
        <p:txBody>
          <a:bodyPr/>
          <a:lstStyle/>
          <a:p>
            <a:r>
              <a:rPr lang="en-US" dirty="0" smtClean="0"/>
              <a:t>Can be provided for a combination of liability insurance, auto general, professional and workers compensation</a:t>
            </a:r>
          </a:p>
          <a:p>
            <a:r>
              <a:rPr lang="en-US" dirty="0" smtClean="0"/>
              <a:t>Attachment point higher than any of the limits of underlying application and clash cover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9583" t="49091" r="7639" b="25818"/>
          <a:stretch>
            <a:fillRect/>
          </a:stretch>
        </p:blipFill>
        <p:spPr bwMode="auto">
          <a:xfrm>
            <a:off x="1676400" y="3276600"/>
            <a:ext cx="5791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Aggregate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Can be used for property or liability</a:t>
            </a:r>
          </a:p>
          <a:p>
            <a:r>
              <a:rPr lang="en-US" dirty="0" smtClean="0"/>
              <a:t>Attachment stated either as $ dollar amount or as a loss ratio</a:t>
            </a:r>
          </a:p>
          <a:p>
            <a:endParaRPr lang="en-US" dirty="0" smtClean="0"/>
          </a:p>
          <a:p>
            <a:r>
              <a:rPr lang="en-US" dirty="0" smtClean="0"/>
              <a:t>Are more expensive than other excess of loss</a:t>
            </a:r>
          </a:p>
          <a:p>
            <a:r>
              <a:rPr lang="en-US" dirty="0" smtClean="0"/>
              <a:t>Includes a co-participation clause</a:t>
            </a:r>
          </a:p>
          <a:p>
            <a:r>
              <a:rPr lang="en-US" dirty="0" smtClean="0"/>
              <a:t>Protects primary against catastrophe and unforeseen accumulations of non catastrophe losses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Reinsurance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Stabilization loss experience</a:t>
            </a:r>
          </a:p>
          <a:p>
            <a:r>
              <a:rPr lang="en-US" dirty="0" smtClean="0"/>
              <a:t>Increase large line capacity – property, hull, marine</a:t>
            </a:r>
          </a:p>
          <a:p>
            <a:r>
              <a:rPr lang="en-US" dirty="0" smtClean="0"/>
              <a:t>Financing (surplus relief) – mostly for growing insurers as mismatch of accounting reduces surplus</a:t>
            </a:r>
          </a:p>
          <a:p>
            <a:r>
              <a:rPr lang="en-US" dirty="0" smtClean="0"/>
              <a:t>Provide catastrophe protection – property, auto, consumer products</a:t>
            </a:r>
          </a:p>
          <a:p>
            <a:r>
              <a:rPr lang="en-US" dirty="0" smtClean="0"/>
              <a:t>Provide underwriting assistance</a:t>
            </a:r>
          </a:p>
          <a:p>
            <a:r>
              <a:rPr lang="en-US" dirty="0" smtClean="0"/>
              <a:t>Facilitate withdrawal from a market segment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to Traditional Reinsurance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Finite Risk Reinsurance</a:t>
            </a:r>
          </a:p>
          <a:p>
            <a:pPr lvl="1"/>
            <a:r>
              <a:rPr lang="en-US" dirty="0" smtClean="0"/>
              <a:t>Usually multi-year in term</a:t>
            </a:r>
          </a:p>
          <a:p>
            <a:pPr lvl="1"/>
            <a:r>
              <a:rPr lang="en-US" dirty="0" smtClean="0"/>
              <a:t>Protect against a traditionally insurable loss exposure and a traditionally uninsurable loss</a:t>
            </a:r>
          </a:p>
          <a:p>
            <a:pPr lvl="1"/>
            <a:r>
              <a:rPr lang="en-US" dirty="0" smtClean="0"/>
              <a:t>Long term protection</a:t>
            </a:r>
          </a:p>
          <a:p>
            <a:pPr lvl="1"/>
            <a:r>
              <a:rPr lang="en-US" dirty="0" smtClean="0"/>
              <a:t>Predictable reinsurance cost</a:t>
            </a:r>
          </a:p>
          <a:p>
            <a:pPr lvl="1"/>
            <a:r>
              <a:rPr lang="en-US" dirty="0" smtClean="0"/>
              <a:t>Premium will be high percentage of limit</a:t>
            </a:r>
          </a:p>
          <a:p>
            <a:pPr lvl="1"/>
            <a:r>
              <a:rPr lang="en-US" dirty="0" smtClean="0"/>
              <a:t>Must be risk of underwriting and financial risk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Capital Market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Securitization of risk using SPV</a:t>
            </a:r>
          </a:p>
          <a:p>
            <a:r>
              <a:rPr lang="en-US" dirty="0" smtClean="0"/>
              <a:t>Some based on insurance derivatives</a:t>
            </a:r>
          </a:p>
          <a:p>
            <a:r>
              <a:rPr lang="en-US" dirty="0" smtClean="0"/>
              <a:t>Catastrophe bond – transfers insurable catastrophe to investors</a:t>
            </a:r>
          </a:p>
          <a:p>
            <a:r>
              <a:rPr lang="en-US" dirty="0" smtClean="0"/>
              <a:t>Issue by SPV, large reinsurers or large corporations</a:t>
            </a:r>
          </a:p>
          <a:p>
            <a:r>
              <a:rPr lang="en-US" dirty="0" smtClean="0"/>
              <a:t>Used for insurable risk – hurricanes, earthquakes, and other adverse weather – winter storms in Europe</a:t>
            </a:r>
          </a:p>
          <a:p>
            <a:r>
              <a:rPr lang="en-US" dirty="0" smtClean="0"/>
              <a:t>Catastrophe Risk Exchange – a primary insurer can trade for risk in other geographic area</a:t>
            </a:r>
          </a:p>
          <a:p>
            <a:r>
              <a:rPr lang="en-US" dirty="0" smtClean="0"/>
              <a:t>Contingent Surplus Notes – primary insurer gains instant funds with issuance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(con’t.)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Industry Loss Warrant</a:t>
            </a:r>
          </a:p>
          <a:p>
            <a:r>
              <a:rPr lang="en-US" dirty="0" smtClean="0"/>
              <a:t>Catastrophe options</a:t>
            </a:r>
          </a:p>
          <a:p>
            <a:r>
              <a:rPr lang="en-US" dirty="0" smtClean="0"/>
              <a:t>Lines of Credit</a:t>
            </a:r>
          </a:p>
          <a:p>
            <a:r>
              <a:rPr lang="en-US" dirty="0" smtClean="0"/>
              <a:t>Sidecar – permits primary insurer to write property catastrophe coverage through a quota share agreement with investors</a:t>
            </a:r>
          </a:p>
          <a:p>
            <a:pPr lvl="1"/>
            <a:r>
              <a:rPr lang="en-US" dirty="0" smtClean="0"/>
              <a:t>Can include profit commission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Reinsurance Program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determine reinsurance needs must consider</a:t>
            </a:r>
          </a:p>
          <a:p>
            <a:pPr lvl="1"/>
            <a:r>
              <a:rPr lang="en-US" dirty="0" smtClean="0"/>
              <a:t>Growth Plans – rapid growth requires replenishment of capital</a:t>
            </a:r>
          </a:p>
          <a:p>
            <a:r>
              <a:rPr lang="en-US" dirty="0" smtClean="0"/>
              <a:t>Types of insurance sold – ability to </a:t>
            </a:r>
            <a:r>
              <a:rPr lang="en-US" dirty="0" smtClean="0"/>
              <a:t>project losses</a:t>
            </a:r>
          </a:p>
          <a:p>
            <a:r>
              <a:rPr lang="en-US" smtClean="0"/>
              <a:t>Geographic spread of loss</a:t>
            </a:r>
            <a:endParaRPr lang="en-US" dirty="0" smtClean="0"/>
          </a:p>
          <a:p>
            <a:r>
              <a:rPr lang="en-US" dirty="0" smtClean="0"/>
              <a:t>Insurer size</a:t>
            </a:r>
          </a:p>
          <a:p>
            <a:r>
              <a:rPr lang="en-US" dirty="0" smtClean="0"/>
              <a:t>Insurer structure</a:t>
            </a:r>
          </a:p>
          <a:p>
            <a:r>
              <a:rPr lang="en-US" dirty="0" smtClean="0"/>
              <a:t>Insurer financial strength</a:t>
            </a:r>
          </a:p>
          <a:p>
            <a:r>
              <a:rPr lang="en-US" dirty="0" smtClean="0"/>
              <a:t>Senior management risk tolerance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Selection of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Cost and </a:t>
            </a:r>
          </a:p>
          <a:p>
            <a:r>
              <a:rPr lang="en-US" dirty="0" smtClean="0"/>
              <a:t>Two functions – regulatory requirements and primary insureds financial strength</a:t>
            </a:r>
          </a:p>
          <a:p>
            <a:r>
              <a:rPr lang="en-US" dirty="0" smtClean="0"/>
              <a:t>Maximum amount the primary insurer can retain</a:t>
            </a:r>
          </a:p>
          <a:p>
            <a:r>
              <a:rPr lang="en-US" dirty="0" smtClean="0"/>
              <a:t>Maximum amount the primary insurer wants to retain</a:t>
            </a:r>
          </a:p>
          <a:p>
            <a:r>
              <a:rPr lang="en-US" dirty="0" smtClean="0"/>
              <a:t>Minimum retention sought by the reinsurer</a:t>
            </a:r>
          </a:p>
          <a:p>
            <a:r>
              <a:rPr lang="en-US" dirty="0" smtClean="0"/>
              <a:t>Co-participation provision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Affecting Limit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and</a:t>
            </a:r>
          </a:p>
          <a:p>
            <a:r>
              <a:rPr lang="en-US" dirty="0" smtClean="0"/>
              <a:t>Maximum policy limit</a:t>
            </a:r>
          </a:p>
          <a:p>
            <a:r>
              <a:rPr lang="en-US" dirty="0" smtClean="0"/>
              <a:t>Extra-contractual obligations</a:t>
            </a:r>
          </a:p>
          <a:p>
            <a:r>
              <a:rPr lang="en-US" dirty="0" smtClean="0"/>
              <a:t>Loss adjustment expenses</a:t>
            </a:r>
          </a:p>
          <a:p>
            <a:r>
              <a:rPr lang="en-US" dirty="0" smtClean="0"/>
              <a:t>Clash cover</a:t>
            </a:r>
          </a:p>
          <a:p>
            <a:r>
              <a:rPr lang="en-US" dirty="0" smtClean="0"/>
              <a:t>Catastrophe exposure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Reinsurance Design 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Atley Insurance Company</a:t>
            </a:r>
          </a:p>
          <a:p>
            <a:pPr lvl="1"/>
            <a:r>
              <a:rPr lang="en-US" dirty="0" smtClean="0"/>
              <a:t>Situation 1 – special program for office condominiums</a:t>
            </a:r>
          </a:p>
          <a:p>
            <a:pPr lvl="1"/>
            <a:r>
              <a:rPr lang="en-US" dirty="0" smtClean="0"/>
              <a:t>Situation 2 – growth for catastrophe exposure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Situation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026"/>
          <a:stretch>
            <a:fillRect/>
          </a:stretch>
        </p:blipFill>
        <p:spPr bwMode="auto">
          <a:xfrm rot="-60000">
            <a:off x="2769122" y="720573"/>
            <a:ext cx="3605756" cy="586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Situation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139" t="18520" r="9274" b="19186"/>
          <a:stretch>
            <a:fillRect/>
          </a:stretch>
        </p:blipFill>
        <p:spPr bwMode="auto">
          <a:xfrm rot="10800000">
            <a:off x="2552701" y="685800"/>
            <a:ext cx="4038600" cy="597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Insurance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Reinsurance subject to same solvency regulations as primary insurers</a:t>
            </a:r>
          </a:p>
          <a:p>
            <a:r>
              <a:rPr lang="en-US" dirty="0" smtClean="0"/>
              <a:t>Some concerns with unlicensed reinsurers</a:t>
            </a:r>
          </a:p>
          <a:p>
            <a:r>
              <a:rPr lang="en-US" dirty="0" smtClean="0"/>
              <a:t>Regulation aimed at primary insurer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Large Line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ability to provide high limits of liability on a single policy</a:t>
            </a:r>
          </a:p>
          <a:p>
            <a:r>
              <a:rPr lang="en-US" dirty="0" smtClean="0"/>
              <a:t>State regulations prohibits more than 10% of surplus on any one loss exposure</a:t>
            </a:r>
          </a:p>
          <a:p>
            <a:r>
              <a:rPr lang="en-US" dirty="0" smtClean="0"/>
              <a:t>Example:	$100,000,000 office building</a:t>
            </a:r>
          </a:p>
          <a:p>
            <a:pPr>
              <a:buNone/>
            </a:pPr>
            <a:r>
              <a:rPr lang="en-US" dirty="0" smtClean="0"/>
              <a:t>				$</a:t>
            </a:r>
            <a:r>
              <a:rPr lang="en-US" dirty="0" smtClean="0">
                <a:solidFill>
                  <a:schemeClr val="bg1"/>
                </a:solidFill>
              </a:rPr>
              <a:t>0</a:t>
            </a:r>
            <a:r>
              <a:rPr lang="en-US" dirty="0" smtClean="0"/>
              <a:t>10,000,000 retain</a:t>
            </a:r>
          </a:p>
          <a:p>
            <a:pPr>
              <a:buNone/>
            </a:pPr>
            <a:r>
              <a:rPr lang="en-US" dirty="0" smtClean="0"/>
              <a:t>				$</a:t>
            </a:r>
            <a:r>
              <a:rPr lang="en-US" dirty="0" smtClean="0">
                <a:solidFill>
                  <a:schemeClr val="bg1"/>
                </a:solidFill>
              </a:rPr>
              <a:t>0</a:t>
            </a:r>
            <a:r>
              <a:rPr lang="en-US" dirty="0" smtClean="0"/>
              <a:t>90,000,000 reinsurance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Contract Certainty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1219200"/>
          </a:xfrm>
        </p:spPr>
        <p:txBody>
          <a:bodyPr/>
          <a:lstStyle/>
          <a:p>
            <a:r>
              <a:rPr lang="en-US" dirty="0" smtClean="0"/>
              <a:t>World Trade Center created “Nine-Month Rule” by NY and NAIC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39583" t="24545" r="8333" b="41091"/>
          <a:stretch>
            <a:fillRect/>
          </a:stretch>
        </p:blipFill>
        <p:spPr bwMode="auto">
          <a:xfrm rot="10800000">
            <a:off x="1905001" y="2057400"/>
            <a:ext cx="5334000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Credit for Reinsurance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Primary insurers take credit for reinsurance</a:t>
            </a:r>
          </a:p>
          <a:p>
            <a:pPr lvl="1"/>
            <a:r>
              <a:rPr lang="en-US" dirty="0" smtClean="0"/>
              <a:t>reduces drain on surplus due to new business</a:t>
            </a:r>
          </a:p>
          <a:p>
            <a:r>
              <a:rPr lang="en-US" dirty="0" smtClean="0"/>
              <a:t>Some states allow credit only</a:t>
            </a:r>
          </a:p>
          <a:p>
            <a:pPr lvl="1"/>
            <a:r>
              <a:rPr lang="en-US" dirty="0" smtClean="0"/>
              <a:t>If reinsured licensed in state (of primary)</a:t>
            </a:r>
          </a:p>
          <a:p>
            <a:r>
              <a:rPr lang="en-US" dirty="0" smtClean="0"/>
              <a:t>Some permit if have pre-approval from any state</a:t>
            </a:r>
          </a:p>
          <a:p>
            <a:r>
              <a:rPr lang="en-US" dirty="0" smtClean="0"/>
              <a:t>Some permit even if not licensed with pre-approval</a:t>
            </a:r>
          </a:p>
          <a:p>
            <a:r>
              <a:rPr lang="en-US" dirty="0" smtClean="0"/>
              <a:t>Some states (NY) require intermediary clause to address credit risk of primary reinsurer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Provide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Catastrophe protection for</a:t>
            </a:r>
          </a:p>
          <a:p>
            <a:pPr marL="914400" lvl="1" indent="-514350">
              <a:buAutoNum type="arabicPeriod"/>
            </a:pPr>
            <a:r>
              <a:rPr lang="en-US" dirty="0" smtClean="0"/>
              <a:t>Earthquakes</a:t>
            </a:r>
          </a:p>
          <a:p>
            <a:pPr marL="914400" lvl="1" indent="-514350">
              <a:buAutoNum type="arabicPeriod"/>
            </a:pPr>
            <a:r>
              <a:rPr lang="en-US" dirty="0" smtClean="0"/>
              <a:t>Windstorm (hurricane, tornado and other wind damage)</a:t>
            </a:r>
          </a:p>
          <a:p>
            <a:pPr marL="914400" lvl="1" indent="-514350">
              <a:buAutoNum type="arabicPeriod"/>
            </a:pPr>
            <a:r>
              <a:rPr lang="en-US" dirty="0" smtClean="0"/>
              <a:t>Fire</a:t>
            </a:r>
          </a:p>
          <a:p>
            <a:pPr marL="914400" lvl="1" indent="-514350">
              <a:buAutoNum type="arabicPeriod"/>
            </a:pPr>
            <a:r>
              <a:rPr lang="en-US" dirty="0" smtClean="0"/>
              <a:t>Industrial explosions</a:t>
            </a:r>
          </a:p>
          <a:p>
            <a:pPr marL="914400" lvl="1" indent="-514350">
              <a:buAutoNum type="arabicPeriod"/>
            </a:pPr>
            <a:r>
              <a:rPr lang="en-US" dirty="0" smtClean="0"/>
              <a:t>Plane crashes</a:t>
            </a:r>
          </a:p>
          <a:p>
            <a:pPr marL="514350" indent="-514350"/>
            <a:r>
              <a:rPr lang="en-US" dirty="0" smtClean="0"/>
              <a:t>Single catastrophe reinsurance with limit $50,000,000 coverage per hurricane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Stabilization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996" t="15153" r="11417" b="17503"/>
          <a:stretch>
            <a:fillRect/>
          </a:stretch>
        </p:blipFill>
        <p:spPr bwMode="auto">
          <a:xfrm rot="10800000">
            <a:off x="2743201" y="762000"/>
            <a:ext cx="3657599" cy="585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Provide Surplus Relief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Insurer limited to amount of premiums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Ratio 3-1. (Kenny Theory)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Due to prepaid, expense portions of unearned premiums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Statutory insurance accounting results in income and expense mismatched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Surplus relief – gained by ceding commission from reinsurer as a flow of funds from reinsurer to primary insurer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Withdrawal From Market Segment &amp; Underwriting Guidance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Provide underwriting guidance – reinsurers deal with many primary insurers and gather much information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Withdrawing from state/territory – can facilitate a business decision and transfer all liability to a reinsurer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Alternatives are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Allow to runoff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Cancel – and there are prohibitions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Stop writing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Reinsurance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Professional reinsurers</a:t>
            </a:r>
          </a:p>
          <a:p>
            <a:r>
              <a:rPr lang="en-US" dirty="0" smtClean="0"/>
              <a:t>Reinsurance departments of primary insurers</a:t>
            </a:r>
          </a:p>
          <a:p>
            <a:r>
              <a:rPr lang="en-US" dirty="0" smtClean="0"/>
              <a:t>Reinsurance pools, syndicates and associations</a:t>
            </a:r>
          </a:p>
          <a:p>
            <a:r>
              <a:rPr lang="en-US" dirty="0" smtClean="0"/>
              <a:t>Non-admitted alien reinsurer – not licensed in US but operates here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10 - </a:t>
            </a:r>
            <a:fld id="{0D9A81B4-F054-4F41-9DBE-9A7866506F4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BAU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1503</Words>
  <Application>Microsoft Office PowerPoint</Application>
  <PresentationFormat>On-screen Show (4:3)</PresentationFormat>
  <Paragraphs>252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NEWBAUER</vt:lpstr>
      <vt:lpstr>Assignment Ten</vt:lpstr>
      <vt:lpstr>Basic Terms and Concepts</vt:lpstr>
      <vt:lpstr>Reinsurance Functions</vt:lpstr>
      <vt:lpstr>Large Line Capacity</vt:lpstr>
      <vt:lpstr>Provide</vt:lpstr>
      <vt:lpstr>Stabilization</vt:lpstr>
      <vt:lpstr>Provide Surplus Relief</vt:lpstr>
      <vt:lpstr>Withdrawal From Market Segment &amp; Underwriting Guidance</vt:lpstr>
      <vt:lpstr>Reinsurance Sources</vt:lpstr>
      <vt:lpstr>Professional Reinsurance</vt:lpstr>
      <vt:lpstr>Other Sources</vt:lpstr>
      <vt:lpstr>Reinsurance Transactions</vt:lpstr>
      <vt:lpstr>Facultative Reinsurance</vt:lpstr>
      <vt:lpstr>Type of Reinsurance</vt:lpstr>
      <vt:lpstr>Types of Reinsurance</vt:lpstr>
      <vt:lpstr>Pro Rata Reinsurance</vt:lpstr>
      <vt:lpstr>Types of Pro Rata Reinsurance</vt:lpstr>
      <vt:lpstr>Quota Share Example</vt:lpstr>
      <vt:lpstr>Surplus Share Example</vt:lpstr>
      <vt:lpstr>Excess of Loss Reinsurance</vt:lpstr>
      <vt:lpstr>Excess of Loss Function</vt:lpstr>
      <vt:lpstr>Types of Excess of Loss Reinsurance</vt:lpstr>
      <vt:lpstr>Catastrophe Excess of Loss</vt:lpstr>
      <vt:lpstr>Example of Loss Occurrence Clause</vt:lpstr>
      <vt:lpstr>Catastrophe Excess of Loss Example</vt:lpstr>
      <vt:lpstr>Slide 26</vt:lpstr>
      <vt:lpstr>Slide 27</vt:lpstr>
      <vt:lpstr>Clash Cover</vt:lpstr>
      <vt:lpstr>Aggregate</vt:lpstr>
      <vt:lpstr>Alternative to Traditional Reinsurance</vt:lpstr>
      <vt:lpstr>Capital Market Alternatives</vt:lpstr>
      <vt:lpstr>Alternative (con’t.)</vt:lpstr>
      <vt:lpstr>Reinsurance Program Design</vt:lpstr>
      <vt:lpstr>Selection of Retention</vt:lpstr>
      <vt:lpstr>Factors Affecting Limit Selection</vt:lpstr>
      <vt:lpstr>Reinsurance Design Case Studies</vt:lpstr>
      <vt:lpstr>Situation 1</vt:lpstr>
      <vt:lpstr>Situation 2</vt:lpstr>
      <vt:lpstr>Insurance Regulation</vt:lpstr>
      <vt:lpstr>Contract Certainty</vt:lpstr>
      <vt:lpstr>Credit for Reinsurance Transactions</vt:lpstr>
    </vt:vector>
  </TitlesOfParts>
  <Company>University of Houston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 10</dc:title>
  <dc:creator>Cougar Asst</dc:creator>
  <cp:lastModifiedBy>Cougar Asst</cp:lastModifiedBy>
  <cp:revision>15</cp:revision>
  <dcterms:created xsi:type="dcterms:W3CDTF">2011-06-23T14:58:52Z</dcterms:created>
  <dcterms:modified xsi:type="dcterms:W3CDTF">2011-07-05T14:00:57Z</dcterms:modified>
</cp:coreProperties>
</file>