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sldIdLst>
    <p:sldId id="302" r:id="rId2"/>
    <p:sldId id="337" r:id="rId3"/>
    <p:sldId id="305" r:id="rId4"/>
    <p:sldId id="304"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31" r:id="rId43"/>
    <p:sldId id="330" r:id="rId44"/>
    <p:sldId id="332" r:id="rId45"/>
    <p:sldId id="333" r:id="rId46"/>
    <p:sldId id="334" r:id="rId47"/>
    <p:sldId id="335" r:id="rId48"/>
    <p:sldId id="336" r:id="rId49"/>
    <p:sldId id="362" r:id="rId50"/>
    <p:sldId id="363" r:id="rId51"/>
    <p:sldId id="357" r:id="rId52"/>
    <p:sldId id="364" r:id="rId53"/>
    <p:sldId id="358" r:id="rId54"/>
    <p:sldId id="365" r:id="rId55"/>
    <p:sldId id="359" r:id="rId56"/>
    <p:sldId id="366" r:id="rId57"/>
    <p:sldId id="360" r:id="rId58"/>
    <p:sldId id="367" r:id="rId59"/>
    <p:sldId id="368" r:id="rId60"/>
    <p:sldId id="369" r:id="rId61"/>
    <p:sldId id="370" r:id="rId62"/>
    <p:sldId id="361" r:id="rId63"/>
    <p:sldId id="371" r:id="rId64"/>
    <p:sldId id="373" r:id="rId65"/>
    <p:sldId id="380" r:id="rId66"/>
    <p:sldId id="374" r:id="rId67"/>
    <p:sldId id="381" r:id="rId68"/>
    <p:sldId id="375" r:id="rId69"/>
    <p:sldId id="382" r:id="rId70"/>
    <p:sldId id="376" r:id="rId71"/>
    <p:sldId id="372" r:id="rId72"/>
    <p:sldId id="377" r:id="rId73"/>
    <p:sldId id="392" r:id="rId74"/>
    <p:sldId id="383" r:id="rId75"/>
    <p:sldId id="378" r:id="rId76"/>
    <p:sldId id="379" r:id="rId77"/>
    <p:sldId id="385" r:id="rId78"/>
    <p:sldId id="384" r:id="rId79"/>
    <p:sldId id="386" r:id="rId80"/>
    <p:sldId id="338" r:id="rId81"/>
    <p:sldId id="339" r:id="rId82"/>
    <p:sldId id="340" r:id="rId83"/>
    <p:sldId id="34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52" autoAdjust="0"/>
    <p:restoredTop sz="94660"/>
  </p:normalViewPr>
  <p:slideViewPr>
    <p:cSldViewPr>
      <p:cViewPr varScale="1">
        <p:scale>
          <a:sx n="103" d="100"/>
          <a:sy n="103" d="100"/>
        </p:scale>
        <p:origin x="-210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5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AE2BF-E4DF-49BC-8EEF-6E7275BD2B6D}" type="datetimeFigureOut">
              <a:rPr lang="en-US" smtClean="0"/>
              <a:pPr/>
              <a:t>4/12/2010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0FC1B-0153-43C0-8744-0857849AD2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772400" cy="1470025"/>
          </a:xfrm>
        </p:spPr>
        <p:txBody>
          <a:bodyPr/>
          <a:lstStyle>
            <a:lvl1pPr algn="r">
              <a:defRPr>
                <a:solidFill>
                  <a:srgbClr val="FFFF00"/>
                </a:solidFill>
              </a:defRPr>
            </a:lvl1pPr>
          </a:lstStyle>
          <a:p>
            <a:r>
              <a:rPr lang="en-US" smtClean="0"/>
              <a:t>Click to edit Master title style</a:t>
            </a:r>
            <a:endParaRPr lang="en-US"/>
          </a:p>
        </p:txBody>
      </p:sp>
      <p:sp>
        <p:nvSpPr>
          <p:cNvPr id="3" name="Subtitle 2"/>
          <p:cNvSpPr>
            <a:spLocks noGrp="1"/>
          </p:cNvSpPr>
          <p:nvPr>
            <p:ph type="subTitle" idx="1"/>
          </p:nvPr>
        </p:nvSpPr>
        <p:spPr>
          <a:xfrm>
            <a:off x="2362200" y="3352800"/>
            <a:ext cx="4343400" cy="1752600"/>
          </a:xfrm>
          <a:noFill/>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947F0-8514-451A-A080-782172E4B990}" type="datetime1">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2" descr="E:\0 My Documents 2009 11 27\0 W Jean Kwon\0 Pictures\My Web Background\Book_cover.jpg"/>
          <p:cNvPicPr>
            <a:picLocks noChangeAspect="1" noChangeArrowheads="1"/>
          </p:cNvPicPr>
          <p:nvPr userDrawn="1"/>
        </p:nvPicPr>
        <p:blipFill>
          <a:blip r:embed="rId2" cstate="print"/>
          <a:srcRect/>
          <a:stretch>
            <a:fillRect/>
          </a:stretch>
        </p:blipFill>
        <p:spPr bwMode="auto">
          <a:xfrm>
            <a:off x="6858000" y="3429000"/>
            <a:ext cx="1857375" cy="2722563"/>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1764B-B286-4342-9672-BB52463E5C30}" type="datetime1">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B10F5-F985-4A20-A47A-B901E662F791}" type="datetime1">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Content Placeholder 2"/>
          <p:cNvSpPr>
            <a:spLocks noGrp="1"/>
          </p:cNvSpPr>
          <p:nvPr>
            <p:ph idx="1"/>
          </p:nvPr>
        </p:nvSpPr>
        <p:spPr>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302B7-B625-4903-87E6-C31497FA9F8C}" type="datetime1">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13" name="Slide Number Placeholder 6"/>
          <p:cNvSpPr>
            <a:spLocks noGrp="1"/>
          </p:cNvSpPr>
          <p:nvPr>
            <p:ph type="sldNum" sz="quarter" idx="12"/>
          </p:nvPr>
        </p:nvSpPr>
        <p:spPr>
          <a:xfrm>
            <a:off x="8229600" y="6629400"/>
            <a:ext cx="914400" cy="152400"/>
          </a:xfrm>
        </p:spPr>
        <p:txBody>
          <a:bodyPr/>
          <a:lstStyle/>
          <a:p>
            <a:fld id="{1E48E7AC-00C8-46B0-AB26-1C1DD380E9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953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267200" cy="4953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B7BE7E6-F0BF-40C3-9A1D-8608AE4C10E3}" type="datetime1">
              <a:rPr lang="en-US" smtClean="0"/>
              <a:pPr/>
              <a:t>4/12/2010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417638"/>
            <a:ext cx="4268788" cy="639762"/>
          </a:xfrm>
          <a:solidFill>
            <a:schemeClr val="tx2">
              <a:lumMod val="75000"/>
              <a:alpha val="40000"/>
            </a:schemeClr>
          </a:solidFill>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none"/>
        </p:style>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225925"/>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17638"/>
            <a:ext cx="4270374" cy="639762"/>
          </a:xfrm>
          <a:solidFill>
            <a:schemeClr val="tx2">
              <a:lumMod val="75000"/>
              <a:alpha val="40000"/>
            </a:schemeClr>
          </a:solidFill>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none"/>
        </p:style>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4965" y="2174874"/>
            <a:ext cx="4270435" cy="4225925"/>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CDF2716-6B02-41A5-9AA2-889F20157FE6}" type="datetime1">
              <a:rPr lang="en-US" smtClean="0"/>
              <a:pPr/>
              <a:t>4/12/2010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57ADB5-CF97-43D6-8C92-99D2C6F51BD1}" type="datetime1">
              <a:rPr lang="en-US" smtClean="0"/>
              <a:pPr/>
              <a:t>4/12/2010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2CF20-652D-494C-9EB4-C3BD396929A2}" type="datetime1">
              <a:rPr lang="en-US" smtClean="0"/>
              <a:pPr/>
              <a:t>4/12/2010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0" cap="none" baseline="0">
                <a:latin typeface="Arial Rounded MT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FFC6621-E325-49F1-96A0-8DB16F418B4D}" type="datetime1">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62BF-597E-42B0-BD1A-60D2E9E20554}" type="datetime1">
              <a:rPr lang="en-US" smtClean="0"/>
              <a:pPr/>
              <a:t>4/12/2010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41753-6664-47E4-912B-6F0074A96CF3}" type="datetime1">
              <a:rPr lang="en-US" smtClean="0"/>
              <a:pPr/>
              <a:t>4/12/2010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62000"/>
          </a:xfrm>
          <a:prstGeom prst="rect">
            <a:avLst/>
          </a:prstGeom>
          <a:solidFill>
            <a:schemeClr val="tx2">
              <a:lumMod val="75000"/>
              <a:alpha val="50000"/>
            </a:schemeClr>
          </a:solidFill>
        </p:spPr>
        <p:style>
          <a:lnRef idx="0">
            <a:schemeClr val="accent1"/>
          </a:lnRef>
          <a:fillRef idx="3">
            <a:schemeClr val="accent1"/>
          </a:fillRef>
          <a:effectRef idx="3">
            <a:schemeClr val="accent1"/>
          </a:effectRef>
          <a:fontRef idx="none"/>
        </p:style>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686800" cy="48768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1"/>
            <a:ext cx="914400" cy="1524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E4D62793-E93D-46A2-9DBF-4625DB186490}" type="datetime1">
              <a:rPr lang="en-US" smtClean="0"/>
              <a:pPr/>
              <a:t>4/12/2010</a:t>
            </a:fld>
            <a:endParaRPr lang="en-US" dirty="0"/>
          </a:p>
        </p:txBody>
      </p:sp>
      <p:sp>
        <p:nvSpPr>
          <p:cNvPr id="5" name="Footer Placeholder 4"/>
          <p:cNvSpPr>
            <a:spLocks noGrp="1"/>
          </p:cNvSpPr>
          <p:nvPr>
            <p:ph type="ftr" sz="quarter" idx="3"/>
          </p:nvPr>
        </p:nvSpPr>
        <p:spPr>
          <a:xfrm>
            <a:off x="3124200" y="6553201"/>
            <a:ext cx="1240971" cy="1524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8229600" y="6629400"/>
            <a:ext cx="914400" cy="152400"/>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1E48E7AC-00C8-46B0-AB26-1C1DD380E9D7}" type="slidenum">
              <a:rPr lang="en-US" smtClean="0"/>
              <a:pPr/>
              <a:t>‹#›</a:t>
            </a:fld>
            <a:endParaRPr lang="en-US" dirty="0"/>
          </a:p>
        </p:txBody>
      </p:sp>
      <p:cxnSp>
        <p:nvCxnSpPr>
          <p:cNvPr id="11" name="Straight Connector 10"/>
          <p:cNvCxnSpPr/>
          <p:nvPr userDrawn="1"/>
        </p:nvCxnSpPr>
        <p:spPr>
          <a:xfrm>
            <a:off x="228600" y="1066800"/>
            <a:ext cx="86868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1"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a:solidFill>
            <a:srgbClr val="FFFF00"/>
          </a:solidFill>
          <a:latin typeface="Arial Rounded MT Bold"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cpub.stjohns.edu/~kwonw/Blackwell.html"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hyperlink" Target="mailto:Kwonw@stjohns.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flac.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reuters.com/subjects/healthcare" TargetMode="External"/><Relationship Id="rId2" Type="http://schemas.openxmlformats.org/officeDocument/2006/relationships/hyperlink" Target="http://www.reuters.com/article/idUSN1914020220100319"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images.google.com/imgres?imgurl=http://www.aafp.org/online/etc/medialib/aafp_org/images/news_folder/aafp_news_now/frequently_used/health-care-reform-path.Par.0001.Image.250.gif&amp;imgrefurl=http://www.aafp.org/news-now/government-medicine/20090622jnt-conf.html&amp;usg=__4r92ylMjBZ7zSsJzHDTRmEgCxU0=&amp;h=358&amp;w=250&amp;sz=24&amp;hl=en&amp;start=2&amp;itbs=1&amp;tbnid=YhjYuCir3MpPwM:&amp;tbnh=121&amp;tbnw=84&amp;prev=/images%3Fq%3DU.S.%2BHealthcare%2BReform%26hl%3Den%26sa%3DG%26gbv%3D2%26tbs%3Disch: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mmediateannuities.com/museumofinsurance/images/Large/1370048.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arvfinancial.com/wp-content/lterm-life-insurance.jpg"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descr="E:\0 My Documents 2009 11 27\0 W Jean Kwon\0 Pictures\My Web Background\Book_cover.jpg"/>
          <p:cNvPicPr>
            <a:picLocks noChangeAspect="1" noChangeArrowheads="1"/>
          </p:cNvPicPr>
          <p:nvPr/>
        </p:nvPicPr>
        <p:blipFill>
          <a:blip r:embed="rId2" cstate="print"/>
          <a:srcRect/>
          <a:stretch>
            <a:fillRect/>
          </a:stretch>
        </p:blipFill>
        <p:spPr bwMode="auto">
          <a:xfrm>
            <a:off x="214313" y="214313"/>
            <a:ext cx="4386262" cy="64293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14875" y="228600"/>
            <a:ext cx="4289425" cy="1570038"/>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r">
              <a:defRPr/>
            </a:pPr>
            <a:r>
              <a:rPr lang="en-US" sz="3200" b="1" dirty="0">
                <a:solidFill>
                  <a:srgbClr val="FFFF00"/>
                </a:solidFill>
                <a:latin typeface="+mn-lt"/>
              </a:rPr>
              <a:t>PowerPoint Slides</a:t>
            </a:r>
            <a:br>
              <a:rPr lang="en-US" sz="3200" b="1" dirty="0">
                <a:solidFill>
                  <a:srgbClr val="FFFF00"/>
                </a:solidFill>
                <a:latin typeface="+mn-lt"/>
              </a:rPr>
            </a:br>
            <a:r>
              <a:rPr lang="en-US" sz="3200" b="1" dirty="0">
                <a:solidFill>
                  <a:srgbClr val="FFFF00"/>
                </a:solidFill>
                <a:latin typeface="+mn-lt"/>
              </a:rPr>
              <a:t>for Professors</a:t>
            </a:r>
          </a:p>
          <a:p>
            <a:pPr algn="r">
              <a:defRPr/>
            </a:pPr>
            <a:endParaRPr lang="en-US" dirty="0">
              <a:solidFill>
                <a:srgbClr val="FFFF00"/>
              </a:solidFill>
              <a:latin typeface="+mn-lt"/>
            </a:endParaRPr>
          </a:p>
          <a:p>
            <a:pPr algn="r">
              <a:defRPr/>
            </a:pPr>
            <a:r>
              <a:rPr lang="en-US" dirty="0">
                <a:solidFill>
                  <a:srgbClr val="FFFF00"/>
                </a:solidFill>
                <a:latin typeface="+mn-lt"/>
              </a:rPr>
              <a:t>Spring 2010 Version</a:t>
            </a:r>
          </a:p>
        </p:txBody>
      </p:sp>
      <p:sp>
        <p:nvSpPr>
          <p:cNvPr id="8196" name="Rectangle 2"/>
          <p:cNvSpPr>
            <a:spLocks noChangeArrowheads="1"/>
          </p:cNvSpPr>
          <p:nvPr/>
        </p:nvSpPr>
        <p:spPr bwMode="auto">
          <a:xfrm>
            <a:off x="5105400" y="2895600"/>
            <a:ext cx="3967163" cy="3890963"/>
          </a:xfrm>
          <a:prstGeom prst="rect">
            <a:avLst/>
          </a:prstGeom>
          <a:noFill/>
          <a:ln w="9525">
            <a:noFill/>
            <a:miter lim="800000"/>
            <a:headEnd/>
            <a:tailEnd/>
          </a:ln>
        </p:spPr>
        <p:txBody>
          <a:bodyPr/>
          <a:lstStyle/>
          <a:p>
            <a:pPr algn="r" eaLnBrk="1" hangingPunct="1">
              <a:spcBef>
                <a:spcPct val="20000"/>
              </a:spcBef>
              <a:buClr>
                <a:schemeClr val="hlink"/>
              </a:buClr>
              <a:buSzPct val="80000"/>
            </a:pPr>
            <a:r>
              <a:rPr lang="en-US" sz="1000" dirty="0">
                <a:solidFill>
                  <a:srgbClr val="FFFF00"/>
                </a:solidFill>
              </a:rPr>
              <a:t>This file as well as all other PowerPoint files for the book, “</a:t>
            </a:r>
            <a:r>
              <a:rPr lang="en-US" sz="1000" i="1" dirty="0">
                <a:solidFill>
                  <a:srgbClr val="FFFF00"/>
                </a:solidFill>
              </a:rPr>
              <a:t>Risk Management and Insurance: Perspectives in a Global Economy</a:t>
            </a:r>
            <a:r>
              <a:rPr lang="en-US" sz="1000" dirty="0">
                <a:solidFill>
                  <a:srgbClr val="FFFF00"/>
                </a:solidFill>
              </a:rPr>
              <a:t>” authored by Skipper and Kwon and published by Blackwell (2007), has been created </a:t>
            </a:r>
            <a:r>
              <a:rPr lang="en-US" sz="1000" u="sng" dirty="0">
                <a:solidFill>
                  <a:srgbClr val="FFFF00"/>
                </a:solidFill>
              </a:rPr>
              <a:t>solely</a:t>
            </a:r>
            <a:r>
              <a:rPr lang="en-US" sz="1000" dirty="0">
                <a:solidFill>
                  <a:srgbClr val="FFFF00"/>
                </a:solidFill>
              </a:rPr>
              <a:t> for classes where the book is used as a text. Use or reproduction of the file for any other purposes, known or to be known, is prohibited without prior written permission by the authors.</a:t>
            </a:r>
          </a:p>
          <a:p>
            <a:pPr algn="r" eaLnBrk="1" hangingPunct="1">
              <a:spcBef>
                <a:spcPct val="20000"/>
              </a:spcBef>
              <a:buClr>
                <a:schemeClr val="hlink"/>
              </a:buClr>
              <a:buSzPct val="80000"/>
            </a:pPr>
            <a:endParaRPr lang="en-US" sz="1000" dirty="0">
              <a:solidFill>
                <a:srgbClr val="FFFF00"/>
              </a:solidFill>
            </a:endParaRPr>
          </a:p>
          <a:p>
            <a:pPr algn="r" eaLnBrk="1" hangingPunct="1">
              <a:spcBef>
                <a:spcPct val="20000"/>
              </a:spcBef>
              <a:buClr>
                <a:schemeClr val="hlink"/>
              </a:buClr>
              <a:buSzPct val="80000"/>
            </a:pPr>
            <a:r>
              <a:rPr lang="en-US" sz="1000" dirty="0">
                <a:solidFill>
                  <a:srgbClr val="FFFF00"/>
                </a:solidFill>
              </a:rPr>
              <a:t>Visit the following site for updates:</a:t>
            </a:r>
          </a:p>
          <a:p>
            <a:pPr algn="r" eaLnBrk="1" hangingPunct="1">
              <a:spcBef>
                <a:spcPct val="20000"/>
              </a:spcBef>
              <a:buClr>
                <a:schemeClr val="hlink"/>
              </a:buClr>
              <a:buSzPct val="80000"/>
              <a:buFont typeface="Wingdings" pitchFamily="2" charset="2"/>
              <a:buNone/>
            </a:pPr>
            <a:r>
              <a:rPr lang="en-US" sz="1000" dirty="0">
                <a:hlinkClick r:id="rId3"/>
              </a:rPr>
              <a:t>http://facpub.stjohns.edu/~kwonw/Blackwell.html</a:t>
            </a:r>
            <a:r>
              <a:rPr lang="en-US" sz="1000" dirty="0">
                <a:solidFill>
                  <a:srgbClr val="FFFF00"/>
                </a:solidFill>
              </a:rPr>
              <a:t>.</a:t>
            </a:r>
          </a:p>
          <a:p>
            <a:pPr algn="r" eaLnBrk="1" hangingPunct="1">
              <a:spcBef>
                <a:spcPct val="20000"/>
              </a:spcBef>
              <a:buClr>
                <a:schemeClr val="hlink"/>
              </a:buClr>
              <a:buSzPct val="80000"/>
              <a:buFont typeface="Wingdings" pitchFamily="2" charset="2"/>
              <a:buNone/>
            </a:pPr>
            <a:endParaRPr lang="en-US" sz="1000" dirty="0">
              <a:solidFill>
                <a:srgbClr val="FFFF00"/>
              </a:solidFill>
            </a:endParaRPr>
          </a:p>
          <a:p>
            <a:pPr algn="r" eaLnBrk="1" hangingPunct="1">
              <a:spcBef>
                <a:spcPct val="20000"/>
              </a:spcBef>
              <a:buClr>
                <a:schemeClr val="hlink"/>
              </a:buClr>
              <a:buSzPct val="80000"/>
              <a:buFont typeface="Wingdings" pitchFamily="2" charset="2"/>
              <a:buNone/>
            </a:pPr>
            <a:endParaRPr lang="en-US" sz="1000" dirty="0">
              <a:solidFill>
                <a:srgbClr val="FFFF00"/>
              </a:solidFill>
            </a:endParaRPr>
          </a:p>
          <a:p>
            <a:pPr algn="r" eaLnBrk="1" hangingPunct="1">
              <a:spcBef>
                <a:spcPct val="20000"/>
              </a:spcBef>
              <a:buClr>
                <a:schemeClr val="hlink"/>
              </a:buClr>
              <a:buSzPct val="80000"/>
              <a:buFont typeface="Wingdings" pitchFamily="2" charset="2"/>
              <a:buNone/>
            </a:pPr>
            <a:r>
              <a:rPr lang="en-US" sz="1000" dirty="0">
                <a:solidFill>
                  <a:srgbClr val="FFFF00"/>
                </a:solidFill>
              </a:rPr>
              <a:t>To change the slide design/background,</a:t>
            </a:r>
          </a:p>
          <a:p>
            <a:pPr algn="r" eaLnBrk="1" hangingPunct="1">
              <a:spcBef>
                <a:spcPct val="20000"/>
              </a:spcBef>
              <a:buClr>
                <a:schemeClr val="hlink"/>
              </a:buClr>
              <a:buSzPct val="80000"/>
              <a:buFont typeface="Wingdings" pitchFamily="2" charset="2"/>
              <a:buNone/>
            </a:pPr>
            <a:r>
              <a:rPr lang="en-US" sz="1000" dirty="0">
                <a:solidFill>
                  <a:srgbClr val="FFFF00"/>
                </a:solidFill>
              </a:rPr>
              <a:t>[View] </a:t>
            </a:r>
            <a:r>
              <a:rPr lang="en-US" sz="1000" dirty="0">
                <a:solidFill>
                  <a:srgbClr val="FFFF00"/>
                </a:solidFill>
                <a:sym typeface="Wingdings" pitchFamily="2" charset="2"/>
              </a:rPr>
              <a:t> [Slide Master]</a:t>
            </a:r>
          </a:p>
          <a:p>
            <a:pPr algn="r" eaLnBrk="1" hangingPunct="1">
              <a:spcBef>
                <a:spcPct val="20000"/>
              </a:spcBef>
              <a:buClr>
                <a:schemeClr val="hlink"/>
              </a:buClr>
              <a:buSzPct val="80000"/>
              <a:buFont typeface="Wingdings" pitchFamily="2" charset="2"/>
              <a:buNone/>
            </a:pPr>
            <a:endParaRPr lang="en-US" sz="1000" dirty="0">
              <a:solidFill>
                <a:srgbClr val="FFFF00"/>
              </a:solidFill>
              <a:sym typeface="Wingdings" pitchFamily="2" charset="2"/>
            </a:endParaRPr>
          </a:p>
          <a:p>
            <a:pPr algn="r" eaLnBrk="1" hangingPunct="1">
              <a:spcBef>
                <a:spcPct val="20000"/>
              </a:spcBef>
              <a:buClr>
                <a:schemeClr val="hlink"/>
              </a:buClr>
              <a:buSzPct val="80000"/>
              <a:buFont typeface="Wingdings" pitchFamily="2" charset="2"/>
              <a:buNone/>
            </a:pPr>
            <a:endParaRPr lang="en-US" sz="1000" dirty="0">
              <a:solidFill>
                <a:srgbClr val="FFFF00"/>
              </a:solidFill>
              <a:sym typeface="Wingdings" pitchFamily="2" charset="2"/>
            </a:endParaRPr>
          </a:p>
          <a:p>
            <a:pPr algn="r" eaLnBrk="1" hangingPunct="1">
              <a:spcBef>
                <a:spcPct val="20000"/>
              </a:spcBef>
              <a:buClr>
                <a:schemeClr val="hlink"/>
              </a:buClr>
              <a:buSzPct val="80000"/>
              <a:buFont typeface="Wingdings" pitchFamily="2" charset="2"/>
              <a:buNone/>
            </a:pPr>
            <a:r>
              <a:rPr lang="en-US" sz="1000" dirty="0">
                <a:solidFill>
                  <a:srgbClr val="FFFF00"/>
                </a:solidFill>
                <a:sym typeface="Wingdings" pitchFamily="2" charset="2"/>
              </a:rPr>
              <a:t>W. Jean Kwon, Ph.D., CPCU</a:t>
            </a:r>
            <a:br>
              <a:rPr lang="en-US" sz="1000" dirty="0">
                <a:solidFill>
                  <a:srgbClr val="FFFF00"/>
                </a:solidFill>
                <a:sym typeface="Wingdings" pitchFamily="2" charset="2"/>
              </a:rPr>
            </a:br>
            <a:r>
              <a:rPr lang="en-US" sz="1000" dirty="0">
                <a:solidFill>
                  <a:srgbClr val="FFFF00"/>
                </a:solidFill>
                <a:sym typeface="Wingdings" pitchFamily="2" charset="2"/>
              </a:rPr>
              <a:t>School of Risk Management, St. John’s University</a:t>
            </a:r>
            <a:br>
              <a:rPr lang="en-US" sz="1000" dirty="0">
                <a:solidFill>
                  <a:srgbClr val="FFFF00"/>
                </a:solidFill>
                <a:sym typeface="Wingdings" pitchFamily="2" charset="2"/>
              </a:rPr>
            </a:br>
            <a:r>
              <a:rPr lang="en-US" sz="1000" dirty="0">
                <a:solidFill>
                  <a:srgbClr val="FFFF00"/>
                </a:solidFill>
                <a:sym typeface="Wingdings" pitchFamily="2" charset="2"/>
              </a:rPr>
              <a:t>101 Murray Street</a:t>
            </a:r>
            <a:br>
              <a:rPr lang="en-US" sz="1000" dirty="0">
                <a:solidFill>
                  <a:srgbClr val="FFFF00"/>
                </a:solidFill>
                <a:sym typeface="Wingdings" pitchFamily="2" charset="2"/>
              </a:rPr>
            </a:br>
            <a:r>
              <a:rPr lang="en-US" sz="1000" dirty="0">
                <a:solidFill>
                  <a:srgbClr val="FFFF00"/>
                </a:solidFill>
                <a:sym typeface="Wingdings" pitchFamily="2" charset="2"/>
              </a:rPr>
              <a:t>New York, NY 10007, USA</a:t>
            </a:r>
          </a:p>
          <a:p>
            <a:pPr algn="r" eaLnBrk="1" hangingPunct="1">
              <a:spcBef>
                <a:spcPct val="20000"/>
              </a:spcBef>
              <a:buClr>
                <a:schemeClr val="hlink"/>
              </a:buClr>
              <a:buSzPct val="80000"/>
              <a:buFont typeface="Wingdings" pitchFamily="2" charset="2"/>
              <a:buNone/>
            </a:pPr>
            <a:r>
              <a:rPr lang="en-US" sz="1000" dirty="0">
                <a:solidFill>
                  <a:srgbClr val="FFFF00"/>
                </a:solidFill>
                <a:sym typeface="Wingdings" pitchFamily="2" charset="2"/>
              </a:rPr>
              <a:t>Phone: +1 (212) 277-5196</a:t>
            </a:r>
            <a:br>
              <a:rPr lang="en-US" sz="1000" dirty="0">
                <a:solidFill>
                  <a:srgbClr val="FFFF00"/>
                </a:solidFill>
                <a:sym typeface="Wingdings" pitchFamily="2" charset="2"/>
              </a:rPr>
            </a:br>
            <a:r>
              <a:rPr lang="en-US" sz="1000" dirty="0">
                <a:solidFill>
                  <a:srgbClr val="FFFF00"/>
                </a:solidFill>
                <a:sym typeface="Wingdings" pitchFamily="2" charset="2"/>
              </a:rPr>
              <a:t>E-mail: </a:t>
            </a:r>
            <a:r>
              <a:rPr lang="en-US" sz="1000" dirty="0">
                <a:solidFill>
                  <a:srgbClr val="FFFF00"/>
                </a:solidFill>
                <a:hlinkClick r:id="rId4"/>
              </a:rPr>
              <a:t>Kwonw@stjohns.edu</a:t>
            </a:r>
            <a:r>
              <a:rPr lang="en-US" sz="1000" dirty="0">
                <a:solidFill>
                  <a:srgbClr val="FFFF00"/>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Value Life Insurance</a:t>
            </a:r>
            <a:endParaRPr lang="en-US" dirty="0"/>
          </a:p>
        </p:txBody>
      </p:sp>
      <p:sp>
        <p:nvSpPr>
          <p:cNvPr id="5" name="Content Placeholder 4"/>
          <p:cNvSpPr>
            <a:spLocks noGrp="1"/>
          </p:cNvSpPr>
          <p:nvPr>
            <p:ph idx="1"/>
          </p:nvPr>
        </p:nvSpPr>
        <p:spPr/>
        <p:txBody>
          <a:bodyPr>
            <a:normAutofit lnSpcReduction="10000"/>
          </a:bodyPr>
          <a:lstStyle/>
          <a:p>
            <a:r>
              <a:rPr lang="en-US" dirty="0" smtClean="0"/>
              <a:t>Fundamentals</a:t>
            </a:r>
          </a:p>
          <a:p>
            <a:pPr lvl="1"/>
            <a:r>
              <a:rPr lang="en-US" dirty="0" smtClean="0"/>
              <a:t>Cash value</a:t>
            </a:r>
          </a:p>
          <a:p>
            <a:pPr lvl="1"/>
            <a:r>
              <a:rPr lang="en-US" dirty="0" smtClean="0"/>
              <a:t>Net amount at risk (see Figure 21.2)</a:t>
            </a:r>
          </a:p>
          <a:p>
            <a:pPr lvl="1"/>
            <a:r>
              <a:rPr lang="en-US" dirty="0" smtClean="0"/>
              <a:t>Cost of insurance (COI) rate</a:t>
            </a:r>
          </a:p>
          <a:p>
            <a:pPr lvl="1"/>
            <a:r>
              <a:rPr lang="en-US" dirty="0" smtClean="0"/>
              <a:t>Participating vs. nonparticipating policies with respect to:</a:t>
            </a:r>
          </a:p>
          <a:p>
            <a:pPr lvl="2"/>
            <a:r>
              <a:rPr lang="en-US" dirty="0" smtClean="0"/>
              <a:t>Mortality experience</a:t>
            </a:r>
          </a:p>
          <a:p>
            <a:pPr lvl="2"/>
            <a:r>
              <a:rPr lang="en-US" dirty="0" smtClean="0"/>
              <a:t>Insurer expense experience</a:t>
            </a:r>
          </a:p>
          <a:p>
            <a:pPr lvl="2"/>
            <a:r>
              <a:rPr lang="en-US" dirty="0" smtClean="0"/>
              <a:t>Investment experience</a:t>
            </a:r>
          </a:p>
          <a:p>
            <a:pPr lvl="2"/>
            <a:endParaRPr lang="en-US" dirty="0" smtClean="0"/>
          </a:p>
          <a:p>
            <a:r>
              <a:rPr lang="en-US" dirty="0" smtClean="0"/>
              <a:t>Types</a:t>
            </a:r>
          </a:p>
          <a:p>
            <a:pPr lvl="1"/>
            <a:r>
              <a:rPr lang="en-US" dirty="0" smtClean="0"/>
              <a:t>Universal life</a:t>
            </a:r>
          </a:p>
          <a:p>
            <a:pPr lvl="1"/>
            <a:r>
              <a:rPr lang="en-US" dirty="0" smtClean="0"/>
              <a:t>Whole life</a:t>
            </a:r>
          </a:p>
          <a:p>
            <a:pPr lvl="1"/>
            <a:r>
              <a:rPr lang="en-US" dirty="0" smtClean="0"/>
              <a:t>Endowment insurance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10</a:t>
            </a:fld>
            <a:endParaRPr lang="en-US"/>
          </a:p>
        </p:txBody>
      </p:sp>
      <p:pic>
        <p:nvPicPr>
          <p:cNvPr id="82946" name="Picture 2" descr="https://static.flatworldknowledge.com/sites/all/files/imagecache/book/29698/fwk-baranoff-fig19_004.jpg"/>
          <p:cNvPicPr>
            <a:picLocks noChangeAspect="1" noChangeArrowheads="1"/>
          </p:cNvPicPr>
          <p:nvPr/>
        </p:nvPicPr>
        <p:blipFill>
          <a:blip r:embed="rId2" cstate="print"/>
          <a:srcRect/>
          <a:stretch>
            <a:fillRect/>
          </a:stretch>
        </p:blipFill>
        <p:spPr bwMode="auto">
          <a:xfrm>
            <a:off x="5943600" y="4780255"/>
            <a:ext cx="2857500" cy="17824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Illustration of Whole Life Policy </a:t>
            </a:r>
            <a:r>
              <a:rPr lang="en-US" sz="2000" dirty="0" smtClean="0"/>
              <a:t>(Figure 21.2)</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11</a:t>
            </a:fld>
            <a:endParaRPr lang="en-US"/>
          </a:p>
        </p:txBody>
      </p:sp>
      <p:pic>
        <p:nvPicPr>
          <p:cNvPr id="5" name="Picture 5"/>
          <p:cNvPicPr>
            <a:picLocks noChangeAspect="1" noChangeArrowheads="1"/>
          </p:cNvPicPr>
          <p:nvPr/>
        </p:nvPicPr>
        <p:blipFill>
          <a:blip r:embed="rId2" cstate="print"/>
          <a:srcRect/>
          <a:stretch>
            <a:fillRect/>
          </a:stretch>
        </p:blipFill>
        <p:spPr bwMode="auto">
          <a:xfrm>
            <a:off x="323850" y="1412875"/>
            <a:ext cx="8569325" cy="47434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Universal Life</a:t>
            </a:r>
            <a:endParaRPr lang="en-US" dirty="0"/>
          </a:p>
        </p:txBody>
      </p:sp>
      <p:sp>
        <p:nvSpPr>
          <p:cNvPr id="4" name="Content Placeholder 3"/>
          <p:cNvSpPr>
            <a:spLocks noGrp="1"/>
          </p:cNvSpPr>
          <p:nvPr>
            <p:ph idx="1"/>
          </p:nvPr>
        </p:nvSpPr>
        <p:spPr/>
        <p:txBody>
          <a:bodyPr/>
          <a:lstStyle/>
          <a:p>
            <a:r>
              <a:rPr lang="en-US" dirty="0" smtClean="0"/>
              <a:t>Flexible-premium, adjustable death benefit contract</a:t>
            </a:r>
          </a:p>
          <a:p>
            <a:pPr lvl="1"/>
            <a:endParaRPr lang="en-US" dirty="0" smtClean="0"/>
          </a:p>
          <a:p>
            <a:r>
              <a:rPr lang="en-US" dirty="0" smtClean="0"/>
              <a:t>Policy transparency</a:t>
            </a:r>
          </a:p>
          <a:p>
            <a:pPr lvl="1"/>
            <a:endParaRPr lang="en-US" dirty="0" smtClean="0"/>
          </a:p>
          <a:p>
            <a:r>
              <a:rPr lang="en-US" dirty="0" smtClean="0"/>
              <a:t>Surrender charge – back-end load</a:t>
            </a:r>
          </a:p>
          <a:p>
            <a:endParaRPr lang="en-US" dirty="0" smtClean="0"/>
          </a:p>
          <a:p>
            <a:endParaRPr lang="en-US" dirty="0" smtClean="0"/>
          </a:p>
          <a:p>
            <a:r>
              <a:rPr lang="en-US" dirty="0" smtClean="0"/>
              <a:t>Variable universal life (unit-linked) universal life</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12</a:t>
            </a:fld>
            <a:endParaRPr lang="en-US"/>
          </a:p>
        </p:txBody>
      </p:sp>
      <p:sp>
        <p:nvSpPr>
          <p:cNvPr id="6" name="Rounded Rectangle 5"/>
          <p:cNvSpPr/>
          <p:nvPr/>
        </p:nvSpPr>
        <p:spPr>
          <a:xfrm>
            <a:off x="5486400" y="50292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Compare VUL with variable life in the next section!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Whole Life</a:t>
            </a:r>
            <a:endParaRPr lang="en-US" dirty="0"/>
          </a:p>
        </p:txBody>
      </p:sp>
      <p:sp>
        <p:nvSpPr>
          <p:cNvPr id="4" name="Content Placeholder 3"/>
          <p:cNvSpPr>
            <a:spLocks noGrp="1"/>
          </p:cNvSpPr>
          <p:nvPr>
            <p:ph idx="1"/>
          </p:nvPr>
        </p:nvSpPr>
        <p:spPr/>
        <p:txBody>
          <a:bodyPr/>
          <a:lstStyle/>
          <a:p>
            <a:r>
              <a:rPr lang="en-US" dirty="0" smtClean="0"/>
              <a:t>Unlike universal life policies, premiums for whole life</a:t>
            </a:r>
          </a:p>
          <a:p>
            <a:pPr lvl="1"/>
            <a:r>
              <a:rPr lang="en-US" dirty="0" smtClean="0"/>
              <a:t>Are directly related to the amount of insurance purchased</a:t>
            </a:r>
          </a:p>
          <a:p>
            <a:pPr lvl="1"/>
            <a:r>
              <a:rPr lang="en-US" dirty="0" smtClean="0"/>
              <a:t>Must be paid when due (or the policy will terminate)</a:t>
            </a:r>
          </a:p>
          <a:p>
            <a:pPr lvl="1"/>
            <a:r>
              <a:rPr lang="en-US" dirty="0" smtClean="0"/>
              <a:t>Are calculated to sure that the policy will remain in effect for the entire life time of the insured</a:t>
            </a:r>
          </a:p>
          <a:p>
            <a:endParaRPr lang="en-US" dirty="0" smtClean="0"/>
          </a:p>
          <a:p>
            <a:r>
              <a:rPr lang="en-US" dirty="0" smtClean="0"/>
              <a:t>Classification based on premium-payment period</a:t>
            </a:r>
          </a:p>
          <a:p>
            <a:pPr lvl="1"/>
            <a:r>
              <a:rPr lang="en-US" dirty="0" smtClean="0"/>
              <a:t>Ordinary life (level premium whole life)</a:t>
            </a:r>
          </a:p>
          <a:p>
            <a:pPr lvl="1"/>
            <a:r>
              <a:rPr lang="en-US" dirty="0" smtClean="0"/>
              <a:t>Limited-payment whole life</a:t>
            </a:r>
          </a:p>
          <a:p>
            <a:pPr lvl="1"/>
            <a:r>
              <a:rPr lang="en-US" dirty="0" smtClean="0"/>
              <a:t>Single-premium whole life</a:t>
            </a:r>
          </a:p>
          <a:p>
            <a:pPr lvl="2"/>
            <a:r>
              <a:rPr lang="en-US" dirty="0" smtClean="0"/>
              <a:t>Paid-up policy</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Whole Life</a:t>
            </a:r>
            <a:endParaRPr lang="en-US" dirty="0"/>
          </a:p>
        </p:txBody>
      </p:sp>
      <p:sp>
        <p:nvSpPr>
          <p:cNvPr id="4" name="Content Placeholder 3"/>
          <p:cNvSpPr>
            <a:spLocks noGrp="1"/>
          </p:cNvSpPr>
          <p:nvPr>
            <p:ph idx="1"/>
          </p:nvPr>
        </p:nvSpPr>
        <p:spPr/>
        <p:txBody>
          <a:bodyPr/>
          <a:lstStyle/>
          <a:p>
            <a:r>
              <a:rPr lang="en-US" dirty="0" smtClean="0"/>
              <a:t>Classification based on policyholder participation</a:t>
            </a:r>
          </a:p>
          <a:p>
            <a:pPr lvl="1"/>
            <a:r>
              <a:rPr lang="en-US" dirty="0" smtClean="0"/>
              <a:t>Current assumption whole life</a:t>
            </a:r>
          </a:p>
          <a:p>
            <a:pPr lvl="2"/>
            <a:r>
              <a:rPr lang="en-US" dirty="0" smtClean="0"/>
              <a:t>Also called as interest sensitive or fixed premium universal life</a:t>
            </a:r>
          </a:p>
          <a:p>
            <a:pPr lvl="1"/>
            <a:r>
              <a:rPr lang="en-US" dirty="0" smtClean="0"/>
              <a:t>Variable (unit-linked) whole life</a:t>
            </a:r>
          </a:p>
          <a:p>
            <a:pPr lvl="2"/>
            <a:r>
              <a:rPr lang="en-US" dirty="0" smtClean="0"/>
              <a:t>The premium is fixed.</a:t>
            </a:r>
          </a:p>
          <a:p>
            <a:pPr lvl="2"/>
            <a:r>
              <a:rPr lang="en-US" dirty="0" smtClean="0"/>
              <a:t>The policy is guaranteed to remain in effect for the whole of the insured’s life.</a:t>
            </a:r>
          </a:p>
          <a:p>
            <a:pPr lvl="2"/>
            <a:r>
              <a:rPr lang="en-US" dirty="0" smtClean="0"/>
              <a:t>Not only the cash value but also the face amount can vary.</a:t>
            </a:r>
          </a:p>
          <a:p>
            <a:pPr lvl="2"/>
            <a:endParaRPr lang="en-US" dirty="0" smtClean="0"/>
          </a:p>
          <a:p>
            <a:r>
              <a:rPr lang="en-US" dirty="0" smtClean="0"/>
              <a:t>Classification based on the number of lives</a:t>
            </a:r>
          </a:p>
          <a:p>
            <a:pPr lvl="1"/>
            <a:r>
              <a:rPr lang="en-US" dirty="0" smtClean="0"/>
              <a:t>Single life (by default)</a:t>
            </a:r>
          </a:p>
          <a:p>
            <a:pPr lvl="1"/>
            <a:r>
              <a:rPr lang="en-US" dirty="0" smtClean="0"/>
              <a:t>First-to-die (joint) life</a:t>
            </a:r>
          </a:p>
          <a:p>
            <a:pPr lvl="1"/>
            <a:r>
              <a:rPr lang="en-US" dirty="0" smtClean="0"/>
              <a:t>Second-to-die (survivor) life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Endowment Insurance</a:t>
            </a:r>
            <a:endParaRPr lang="en-US" dirty="0"/>
          </a:p>
        </p:txBody>
      </p:sp>
      <p:sp>
        <p:nvSpPr>
          <p:cNvPr id="4" name="Content Placeholder 3"/>
          <p:cNvSpPr>
            <a:spLocks noGrp="1"/>
          </p:cNvSpPr>
          <p:nvPr>
            <p:ph idx="1"/>
          </p:nvPr>
        </p:nvSpPr>
        <p:spPr/>
        <p:txBody>
          <a:bodyPr/>
          <a:lstStyle/>
          <a:p>
            <a:r>
              <a:rPr lang="en-US" dirty="0" smtClean="0"/>
              <a:t>Two mutually exclusive insurer promises to pay the face amount if the insured</a:t>
            </a:r>
          </a:p>
          <a:p>
            <a:pPr lvl="1"/>
            <a:r>
              <a:rPr lang="en-US" dirty="0" smtClean="0"/>
              <a:t>Dies during the policy period </a:t>
            </a:r>
            <a:r>
              <a:rPr lang="en-US" dirty="0" smtClean="0">
                <a:sym typeface="Wingdings" pitchFamily="2" charset="2"/>
              </a:rPr>
              <a:t> level-premium term life element</a:t>
            </a:r>
            <a:endParaRPr lang="en-US" dirty="0" smtClean="0"/>
          </a:p>
          <a:p>
            <a:pPr lvl="1"/>
            <a:r>
              <a:rPr lang="en-US" dirty="0" smtClean="0"/>
              <a:t>Survives to the end of the period </a:t>
            </a:r>
            <a:r>
              <a:rPr lang="en-US" dirty="0" smtClean="0">
                <a:sym typeface="Wingdings" pitchFamily="2" charset="2"/>
              </a:rPr>
              <a:t> pure endowment element</a:t>
            </a:r>
            <a:endParaRPr lang="en-US" dirty="0" smtClean="0"/>
          </a:p>
          <a:p>
            <a:pPr lvl="1"/>
            <a:endParaRPr lang="en-US" dirty="0" smtClean="0"/>
          </a:p>
          <a:p>
            <a:r>
              <a:rPr lang="en-US" dirty="0" smtClean="0"/>
              <a:t>Various policy durations</a:t>
            </a:r>
          </a:p>
          <a:p>
            <a:pPr lvl="1"/>
            <a:r>
              <a:rPr lang="en-US" dirty="0" smtClean="0"/>
              <a:t>Year-based</a:t>
            </a:r>
          </a:p>
          <a:p>
            <a:pPr lvl="1"/>
            <a:r>
              <a:rPr lang="en-US" dirty="0" smtClean="0"/>
              <a:t>Age-at-maturity based</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15</a:t>
            </a:fld>
            <a:endParaRPr lang="en-US"/>
          </a:p>
        </p:txBody>
      </p:sp>
      <p:pic>
        <p:nvPicPr>
          <p:cNvPr id="77826" name="Picture 2" descr="endowment plans"/>
          <p:cNvPicPr>
            <a:picLocks noChangeAspect="1" noChangeArrowheads="1"/>
          </p:cNvPicPr>
          <p:nvPr/>
        </p:nvPicPr>
        <p:blipFill>
          <a:blip r:embed="rId2" cstate="print"/>
          <a:srcRect/>
          <a:stretch>
            <a:fillRect/>
          </a:stretch>
        </p:blipFill>
        <p:spPr bwMode="auto">
          <a:xfrm>
            <a:off x="5943600" y="4495800"/>
            <a:ext cx="2857500" cy="20669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Annuities</a:t>
            </a:r>
            <a:endParaRPr lang="en-US" dirty="0"/>
          </a:p>
        </p:txBody>
      </p:sp>
      <p:sp>
        <p:nvSpPr>
          <p:cNvPr id="4" name="Content Placeholder 3"/>
          <p:cNvSpPr>
            <a:spLocks noGrp="1"/>
          </p:cNvSpPr>
          <p:nvPr>
            <p:ph idx="1"/>
          </p:nvPr>
        </p:nvSpPr>
        <p:spPr/>
        <p:txBody>
          <a:bodyPr/>
          <a:lstStyle/>
          <a:p>
            <a:r>
              <a:rPr lang="en-US" dirty="0" smtClean="0"/>
              <a:t>Living benefits</a:t>
            </a:r>
          </a:p>
          <a:p>
            <a:pPr lvl="1"/>
            <a:endParaRPr lang="en-US" dirty="0" smtClean="0"/>
          </a:p>
          <a:p>
            <a:r>
              <a:rPr lang="en-US" dirty="0" smtClean="0"/>
              <a:t>Classification based on</a:t>
            </a:r>
          </a:p>
          <a:p>
            <a:pPr lvl="1"/>
            <a:r>
              <a:rPr lang="en-US" dirty="0" smtClean="0"/>
              <a:t>Number of lives covered</a:t>
            </a:r>
          </a:p>
          <a:p>
            <a:pPr lvl="1"/>
            <a:r>
              <a:rPr lang="en-US" dirty="0" smtClean="0"/>
              <a:t>Premium payment options</a:t>
            </a:r>
          </a:p>
          <a:p>
            <a:pPr lvl="1"/>
            <a:r>
              <a:rPr lang="en-US" dirty="0" smtClean="0"/>
              <a:t>When benefit payments begin</a:t>
            </a:r>
          </a:p>
          <a:p>
            <a:pPr lvl="1"/>
            <a:r>
              <a:rPr lang="en-US" dirty="0" smtClean="0"/>
              <a:t>Benefit receipt options</a:t>
            </a:r>
          </a:p>
          <a:p>
            <a:pPr lvl="1"/>
            <a:r>
              <a:rPr lang="en-US" dirty="0" smtClean="0"/>
              <a:t>Redemption value</a:t>
            </a:r>
          </a:p>
          <a:p>
            <a:pPr lvl="1"/>
            <a:endParaRPr lang="en-US" dirty="0" smtClean="0"/>
          </a:p>
          <a:p>
            <a:r>
              <a:rPr lang="en-US" dirty="0" smtClean="0"/>
              <a:t>Insurer obligations during</a:t>
            </a:r>
          </a:p>
          <a:p>
            <a:pPr lvl="1"/>
            <a:r>
              <a:rPr lang="en-US" dirty="0" smtClean="0"/>
              <a:t>The accumulation period</a:t>
            </a:r>
          </a:p>
          <a:p>
            <a:pPr lvl="1"/>
            <a:r>
              <a:rPr lang="en-US" dirty="0" smtClean="0"/>
              <a:t>The liquidation period</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16</a:t>
            </a:fld>
            <a:endParaRPr lang="en-US"/>
          </a:p>
        </p:txBody>
      </p:sp>
      <p:pic>
        <p:nvPicPr>
          <p:cNvPr id="76804" name="Picture 4" descr="http://www.cosferrara.com/images/annuities.jpg"/>
          <p:cNvPicPr>
            <a:picLocks noChangeAspect="1" noChangeArrowheads="1"/>
          </p:cNvPicPr>
          <p:nvPr/>
        </p:nvPicPr>
        <p:blipFill>
          <a:blip r:embed="rId2" cstate="print"/>
          <a:srcRect/>
          <a:stretch>
            <a:fillRect/>
          </a:stretch>
        </p:blipFill>
        <p:spPr bwMode="auto">
          <a:xfrm>
            <a:off x="6629400" y="3763048"/>
            <a:ext cx="2209800" cy="27901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Annuities - </a:t>
            </a:r>
            <a:r>
              <a:rPr lang="en-US" dirty="0" smtClean="0">
                <a:solidFill>
                  <a:srgbClr val="FF0000"/>
                </a:solidFill>
              </a:rPr>
              <a:t>Typo</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17</a:t>
            </a:fld>
            <a:endParaRPr lang="en-US"/>
          </a:p>
        </p:txBody>
      </p:sp>
      <p:sp>
        <p:nvSpPr>
          <p:cNvPr id="6" name="Rounded Rectangle 5"/>
          <p:cNvSpPr/>
          <p:nvPr/>
        </p:nvSpPr>
        <p:spPr>
          <a:xfrm>
            <a:off x="2438400" y="2133600"/>
            <a:ext cx="4191000" cy="2971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(First Edition, First Printing)</a:t>
            </a:r>
          </a:p>
          <a:p>
            <a:pPr algn="ctr"/>
            <a:r>
              <a:rPr lang="en-US" sz="1400" b="1" dirty="0" smtClean="0"/>
              <a:t>Typo in Figure 21.3</a:t>
            </a:r>
          </a:p>
          <a:p>
            <a:pPr algn="ctr"/>
            <a:endParaRPr lang="en-US" sz="1400" b="1" dirty="0" smtClean="0"/>
          </a:p>
          <a:p>
            <a:pPr algn="ctr"/>
            <a:r>
              <a:rPr lang="en-US" sz="1400" b="1" dirty="0" smtClean="0"/>
              <a:t>Second row of the boxes; Middle box – “When benefit payments begin”</a:t>
            </a:r>
          </a:p>
          <a:p>
            <a:pPr algn="ctr"/>
            <a:endParaRPr lang="en-US" sz="1400" b="1" dirty="0" smtClean="0"/>
          </a:p>
          <a:p>
            <a:pPr algn="ctr"/>
            <a:r>
              <a:rPr lang="en-US" sz="1400" b="1" dirty="0" smtClean="0"/>
              <a:t>The correct is “When </a:t>
            </a:r>
            <a:r>
              <a:rPr lang="en-US" sz="1400" b="1" dirty="0" smtClean="0">
                <a:solidFill>
                  <a:srgbClr val="660033"/>
                </a:solidFill>
              </a:rPr>
              <a:t>benefit</a:t>
            </a:r>
            <a:r>
              <a:rPr lang="en-US" sz="1400" b="1" dirty="0" smtClean="0"/>
              <a:t> payments begin”</a:t>
            </a:r>
          </a:p>
          <a:p>
            <a:pPr algn="ctr"/>
            <a:endParaRPr lang="en-US" sz="1400" b="1" dirty="0" smtClean="0"/>
          </a:p>
          <a:p>
            <a:pPr algn="ctr"/>
            <a:r>
              <a:rPr lang="en-US" sz="1400" b="1" dirty="0" smtClean="0"/>
              <a:t>The figure in the next slide contains no such an error.</a:t>
            </a:r>
            <a:endParaRPr lang="en-US" sz="1400"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Classification of Annuities </a:t>
            </a:r>
            <a:r>
              <a:rPr lang="en-US" sz="2000" dirty="0" smtClean="0"/>
              <a:t>(Figure 21.3)</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18</a:t>
            </a:fld>
            <a:endParaRPr lang="en-US"/>
          </a:p>
        </p:txBody>
      </p:sp>
      <p:grpSp>
        <p:nvGrpSpPr>
          <p:cNvPr id="5" name="Group 5"/>
          <p:cNvGrpSpPr>
            <a:grpSpLocks/>
          </p:cNvGrpSpPr>
          <p:nvPr/>
        </p:nvGrpSpPr>
        <p:grpSpPr bwMode="auto">
          <a:xfrm>
            <a:off x="371475" y="1190625"/>
            <a:ext cx="8467725" cy="5118100"/>
            <a:chOff x="234" y="643"/>
            <a:chExt cx="5334" cy="3224"/>
          </a:xfrm>
        </p:grpSpPr>
        <p:sp>
          <p:nvSpPr>
            <p:cNvPr id="6" name="Rectangle 6"/>
            <p:cNvSpPr>
              <a:spLocks noChangeArrowheads="1"/>
            </p:cNvSpPr>
            <p:nvPr/>
          </p:nvSpPr>
          <p:spPr bwMode="auto">
            <a:xfrm>
              <a:off x="2424" y="643"/>
              <a:ext cx="864" cy="240"/>
            </a:xfrm>
            <a:prstGeom prst="rect">
              <a:avLst/>
            </a:prstGeom>
            <a:solidFill>
              <a:srgbClr val="CCFFCC"/>
            </a:solidFill>
            <a:ln w="12700">
              <a:solidFill>
                <a:schemeClr val="accent2"/>
              </a:solidFill>
              <a:miter lim="800000"/>
              <a:headEnd/>
              <a:tailEnd/>
            </a:ln>
            <a:effectLst/>
          </p:spPr>
          <p:txBody>
            <a:bodyPr wrap="none" anchor="ctr"/>
            <a:lstStyle/>
            <a:p>
              <a:pPr algn="ctr"/>
              <a:r>
                <a:rPr lang="en-US" sz="1200" b="1">
                  <a:solidFill>
                    <a:srgbClr val="660033"/>
                  </a:solidFill>
                </a:rPr>
                <a:t>Annuities</a:t>
              </a:r>
            </a:p>
          </p:txBody>
        </p:sp>
        <p:sp>
          <p:nvSpPr>
            <p:cNvPr id="7" name="Rectangle 7"/>
            <p:cNvSpPr>
              <a:spLocks noChangeArrowheads="1"/>
            </p:cNvSpPr>
            <p:nvPr/>
          </p:nvSpPr>
          <p:spPr bwMode="auto">
            <a:xfrm>
              <a:off x="234" y="1132"/>
              <a:ext cx="864" cy="382"/>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Number of lives</a:t>
              </a:r>
            </a:p>
            <a:p>
              <a:pPr algn="ctr"/>
              <a:r>
                <a:rPr lang="en-US" sz="1200" b="1">
                  <a:solidFill>
                    <a:srgbClr val="660033"/>
                  </a:solidFill>
                </a:rPr>
                <a:t>covered</a:t>
              </a:r>
            </a:p>
          </p:txBody>
        </p:sp>
        <p:sp>
          <p:nvSpPr>
            <p:cNvPr id="8" name="Rectangle 8"/>
            <p:cNvSpPr>
              <a:spLocks noChangeArrowheads="1"/>
            </p:cNvSpPr>
            <p:nvPr/>
          </p:nvSpPr>
          <p:spPr bwMode="auto">
            <a:xfrm>
              <a:off x="1338" y="1132"/>
              <a:ext cx="864" cy="382"/>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Premium payment</a:t>
              </a:r>
            </a:p>
            <a:p>
              <a:pPr algn="ctr"/>
              <a:r>
                <a:rPr lang="en-US" sz="1200" b="1">
                  <a:solidFill>
                    <a:srgbClr val="660033"/>
                  </a:solidFill>
                </a:rPr>
                <a:t>options</a:t>
              </a:r>
            </a:p>
          </p:txBody>
        </p:sp>
        <p:sp>
          <p:nvSpPr>
            <p:cNvPr id="9" name="Rectangle 9"/>
            <p:cNvSpPr>
              <a:spLocks noChangeArrowheads="1"/>
            </p:cNvSpPr>
            <p:nvPr/>
          </p:nvSpPr>
          <p:spPr bwMode="auto">
            <a:xfrm>
              <a:off x="2442" y="1132"/>
              <a:ext cx="864" cy="382"/>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Beginning of</a:t>
              </a:r>
            </a:p>
            <a:p>
              <a:pPr algn="ctr"/>
              <a:r>
                <a:rPr lang="en-US" sz="1200" b="1">
                  <a:solidFill>
                    <a:srgbClr val="660033"/>
                  </a:solidFill>
                </a:rPr>
                <a:t>benefit payments</a:t>
              </a:r>
            </a:p>
          </p:txBody>
        </p:sp>
        <p:sp>
          <p:nvSpPr>
            <p:cNvPr id="10" name="Rectangle 10"/>
            <p:cNvSpPr>
              <a:spLocks noChangeArrowheads="1"/>
            </p:cNvSpPr>
            <p:nvPr/>
          </p:nvSpPr>
          <p:spPr bwMode="auto">
            <a:xfrm>
              <a:off x="3409" y="1132"/>
              <a:ext cx="1051" cy="382"/>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Benefit receipt</a:t>
              </a:r>
            </a:p>
            <a:p>
              <a:pPr algn="ctr"/>
              <a:r>
                <a:rPr lang="en-US" sz="1200" b="1">
                  <a:solidFill>
                    <a:srgbClr val="660033"/>
                  </a:solidFill>
                </a:rPr>
                <a:t>options</a:t>
              </a:r>
            </a:p>
          </p:txBody>
        </p:sp>
        <p:sp>
          <p:nvSpPr>
            <p:cNvPr id="11" name="Rectangle 11"/>
            <p:cNvSpPr>
              <a:spLocks noChangeArrowheads="1"/>
            </p:cNvSpPr>
            <p:nvPr/>
          </p:nvSpPr>
          <p:spPr bwMode="auto">
            <a:xfrm>
              <a:off x="4554" y="1132"/>
              <a:ext cx="1014" cy="382"/>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Redemption</a:t>
              </a:r>
            </a:p>
            <a:p>
              <a:pPr algn="ctr"/>
              <a:r>
                <a:rPr lang="en-US" sz="1200" b="1">
                  <a:solidFill>
                    <a:srgbClr val="660033"/>
                  </a:solidFill>
                </a:rPr>
                <a:t>options</a:t>
              </a:r>
            </a:p>
          </p:txBody>
        </p:sp>
        <p:sp>
          <p:nvSpPr>
            <p:cNvPr id="12" name="Rectangle 12"/>
            <p:cNvSpPr>
              <a:spLocks noChangeArrowheads="1"/>
            </p:cNvSpPr>
            <p:nvPr/>
          </p:nvSpPr>
          <p:spPr bwMode="auto">
            <a:xfrm>
              <a:off x="426" y="1649"/>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Single</a:t>
              </a:r>
            </a:p>
          </p:txBody>
        </p:sp>
        <p:sp>
          <p:nvSpPr>
            <p:cNvPr id="13" name="Rectangle 13"/>
            <p:cNvSpPr>
              <a:spLocks noChangeArrowheads="1"/>
            </p:cNvSpPr>
            <p:nvPr/>
          </p:nvSpPr>
          <p:spPr bwMode="auto">
            <a:xfrm>
              <a:off x="426" y="2033"/>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Multiple</a:t>
              </a:r>
            </a:p>
          </p:txBody>
        </p:sp>
        <p:sp>
          <p:nvSpPr>
            <p:cNvPr id="14" name="Rectangle 14"/>
            <p:cNvSpPr>
              <a:spLocks noChangeArrowheads="1"/>
            </p:cNvSpPr>
            <p:nvPr/>
          </p:nvSpPr>
          <p:spPr bwMode="auto">
            <a:xfrm>
              <a:off x="1530" y="1649"/>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Single</a:t>
              </a:r>
            </a:p>
          </p:txBody>
        </p:sp>
        <p:sp>
          <p:nvSpPr>
            <p:cNvPr id="15" name="Rectangle 15"/>
            <p:cNvSpPr>
              <a:spLocks noChangeArrowheads="1"/>
            </p:cNvSpPr>
            <p:nvPr/>
          </p:nvSpPr>
          <p:spPr bwMode="auto">
            <a:xfrm>
              <a:off x="1530" y="2033"/>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Periodic</a:t>
              </a:r>
            </a:p>
          </p:txBody>
        </p:sp>
        <p:sp>
          <p:nvSpPr>
            <p:cNvPr id="16" name="Rectangle 16"/>
            <p:cNvSpPr>
              <a:spLocks noChangeArrowheads="1"/>
            </p:cNvSpPr>
            <p:nvPr/>
          </p:nvSpPr>
          <p:spPr bwMode="auto">
            <a:xfrm>
              <a:off x="1674" y="2465"/>
              <a:ext cx="528"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Fixed</a:t>
              </a:r>
            </a:p>
          </p:txBody>
        </p:sp>
        <p:sp>
          <p:nvSpPr>
            <p:cNvPr id="17" name="Rectangle 17"/>
            <p:cNvSpPr>
              <a:spLocks noChangeArrowheads="1"/>
            </p:cNvSpPr>
            <p:nvPr/>
          </p:nvSpPr>
          <p:spPr bwMode="auto">
            <a:xfrm>
              <a:off x="1674" y="2849"/>
              <a:ext cx="528"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Flexible</a:t>
              </a:r>
            </a:p>
          </p:txBody>
        </p:sp>
        <p:sp>
          <p:nvSpPr>
            <p:cNvPr id="18" name="Rectangle 18"/>
            <p:cNvSpPr>
              <a:spLocks noChangeArrowheads="1"/>
            </p:cNvSpPr>
            <p:nvPr/>
          </p:nvSpPr>
          <p:spPr bwMode="auto">
            <a:xfrm>
              <a:off x="2634" y="1649"/>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Immediate</a:t>
              </a:r>
            </a:p>
          </p:txBody>
        </p:sp>
        <p:sp>
          <p:nvSpPr>
            <p:cNvPr id="19" name="Rectangle 19"/>
            <p:cNvSpPr>
              <a:spLocks noChangeArrowheads="1"/>
            </p:cNvSpPr>
            <p:nvPr/>
          </p:nvSpPr>
          <p:spPr bwMode="auto">
            <a:xfrm>
              <a:off x="2634" y="2033"/>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Deferred</a:t>
              </a:r>
            </a:p>
          </p:txBody>
        </p:sp>
        <p:sp>
          <p:nvSpPr>
            <p:cNvPr id="20" name="Rectangle 20"/>
            <p:cNvSpPr>
              <a:spLocks noChangeArrowheads="1"/>
            </p:cNvSpPr>
            <p:nvPr/>
          </p:nvSpPr>
          <p:spPr bwMode="auto">
            <a:xfrm>
              <a:off x="3690" y="1649"/>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Life annuity</a:t>
              </a:r>
            </a:p>
          </p:txBody>
        </p:sp>
        <p:sp>
          <p:nvSpPr>
            <p:cNvPr id="21" name="Rectangle 21"/>
            <p:cNvSpPr>
              <a:spLocks noChangeArrowheads="1"/>
            </p:cNvSpPr>
            <p:nvPr/>
          </p:nvSpPr>
          <p:spPr bwMode="auto">
            <a:xfrm>
              <a:off x="3690" y="2033"/>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Temporary</a:t>
              </a:r>
            </a:p>
          </p:txBody>
        </p:sp>
        <p:sp>
          <p:nvSpPr>
            <p:cNvPr id="22" name="Rectangle 22"/>
            <p:cNvSpPr>
              <a:spLocks noChangeArrowheads="1"/>
            </p:cNvSpPr>
            <p:nvPr/>
          </p:nvSpPr>
          <p:spPr bwMode="auto">
            <a:xfrm>
              <a:off x="3690" y="2417"/>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Period-certain</a:t>
              </a:r>
            </a:p>
          </p:txBody>
        </p:sp>
        <p:sp>
          <p:nvSpPr>
            <p:cNvPr id="23" name="Rectangle 23"/>
            <p:cNvSpPr>
              <a:spLocks noChangeArrowheads="1"/>
            </p:cNvSpPr>
            <p:nvPr/>
          </p:nvSpPr>
          <p:spPr bwMode="auto">
            <a:xfrm>
              <a:off x="4746" y="1649"/>
              <a:ext cx="789" cy="240"/>
            </a:xfrm>
            <a:prstGeom prst="rect">
              <a:avLst/>
            </a:prstGeom>
            <a:solidFill>
              <a:srgbClr val="CCFFCC"/>
            </a:solidFill>
            <a:ln w="12700">
              <a:solidFill>
                <a:schemeClr val="accent2"/>
              </a:solidFill>
              <a:miter lim="800000"/>
              <a:headEnd/>
              <a:tailEnd/>
            </a:ln>
            <a:effectLst/>
          </p:spPr>
          <p:txBody>
            <a:bodyPr wrap="none" anchor="ctr"/>
            <a:lstStyle/>
            <a:p>
              <a:pPr algn="ctr"/>
              <a:r>
                <a:rPr lang="en-US" sz="1200" b="1">
                  <a:solidFill>
                    <a:srgbClr val="660033"/>
                  </a:solidFill>
                </a:rPr>
                <a:t>Currency</a:t>
              </a:r>
            </a:p>
          </p:txBody>
        </p:sp>
        <p:sp>
          <p:nvSpPr>
            <p:cNvPr id="24" name="Rectangle 24"/>
            <p:cNvSpPr>
              <a:spLocks noChangeArrowheads="1"/>
            </p:cNvSpPr>
            <p:nvPr/>
          </p:nvSpPr>
          <p:spPr bwMode="auto">
            <a:xfrm>
              <a:off x="4746" y="2801"/>
              <a:ext cx="789"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Unit-linked</a:t>
              </a:r>
            </a:p>
          </p:txBody>
        </p:sp>
        <p:sp>
          <p:nvSpPr>
            <p:cNvPr id="25" name="Rectangle 25"/>
            <p:cNvSpPr>
              <a:spLocks noChangeArrowheads="1"/>
            </p:cNvSpPr>
            <p:nvPr/>
          </p:nvSpPr>
          <p:spPr bwMode="auto">
            <a:xfrm>
              <a:off x="3780" y="3627"/>
              <a:ext cx="528" cy="240"/>
            </a:xfrm>
            <a:prstGeom prst="rect">
              <a:avLst/>
            </a:prstGeom>
            <a:solidFill>
              <a:srgbClr val="CCFFCC"/>
            </a:solidFill>
            <a:ln w="12700">
              <a:solidFill>
                <a:schemeClr val="accent2"/>
              </a:solidFill>
              <a:miter lim="800000"/>
              <a:headEnd/>
              <a:tailEnd/>
            </a:ln>
            <a:effectLst/>
          </p:spPr>
          <p:txBody>
            <a:bodyPr wrap="none" anchor="ctr"/>
            <a:lstStyle/>
            <a:p>
              <a:pPr algn="ctr"/>
              <a:r>
                <a:rPr lang="en-US" sz="1200" b="1">
                  <a:solidFill>
                    <a:srgbClr val="660033"/>
                  </a:solidFill>
                </a:rPr>
                <a:t>Cash</a:t>
              </a:r>
            </a:p>
          </p:txBody>
        </p:sp>
        <p:sp>
          <p:nvSpPr>
            <p:cNvPr id="26" name="Rectangle 26"/>
            <p:cNvSpPr>
              <a:spLocks noChangeArrowheads="1"/>
            </p:cNvSpPr>
            <p:nvPr/>
          </p:nvSpPr>
          <p:spPr bwMode="auto">
            <a:xfrm>
              <a:off x="3108" y="3627"/>
              <a:ext cx="528" cy="240"/>
            </a:xfrm>
            <a:prstGeom prst="rect">
              <a:avLst/>
            </a:prstGeom>
            <a:solidFill>
              <a:srgbClr val="CCFFCC"/>
            </a:solidFill>
            <a:ln w="12700">
              <a:solidFill>
                <a:schemeClr val="accent2"/>
              </a:solidFill>
              <a:miter lim="800000"/>
              <a:headEnd/>
              <a:tailEnd/>
            </a:ln>
            <a:effectLst/>
          </p:spPr>
          <p:txBody>
            <a:bodyPr wrap="none" anchor="ctr"/>
            <a:lstStyle/>
            <a:p>
              <a:pPr algn="ctr"/>
              <a:r>
                <a:rPr lang="en-US" sz="1200" b="1">
                  <a:solidFill>
                    <a:srgbClr val="660033"/>
                  </a:solidFill>
                </a:rPr>
                <a:t>Installment</a:t>
              </a:r>
            </a:p>
          </p:txBody>
        </p:sp>
        <p:sp>
          <p:nvSpPr>
            <p:cNvPr id="27" name="Rectangle 27"/>
            <p:cNvSpPr>
              <a:spLocks noChangeArrowheads="1"/>
            </p:cNvSpPr>
            <p:nvPr/>
          </p:nvSpPr>
          <p:spPr bwMode="auto">
            <a:xfrm>
              <a:off x="4890" y="2033"/>
              <a:ext cx="620" cy="240"/>
            </a:xfrm>
            <a:prstGeom prst="rect">
              <a:avLst/>
            </a:prstGeom>
            <a:solidFill>
              <a:srgbClr val="CCFFCC"/>
            </a:solidFill>
            <a:ln w="12700">
              <a:solidFill>
                <a:schemeClr val="accent2"/>
              </a:solidFill>
              <a:miter lim="800000"/>
              <a:headEnd/>
              <a:tailEnd/>
            </a:ln>
            <a:effectLst/>
          </p:spPr>
          <p:txBody>
            <a:bodyPr wrap="none" anchor="ctr"/>
            <a:lstStyle/>
            <a:p>
              <a:pPr algn="ctr"/>
              <a:r>
                <a:rPr lang="en-US" sz="1200" b="1">
                  <a:solidFill>
                    <a:srgbClr val="660033"/>
                  </a:solidFill>
                </a:rPr>
                <a:t>Local</a:t>
              </a:r>
            </a:p>
          </p:txBody>
        </p:sp>
        <p:sp>
          <p:nvSpPr>
            <p:cNvPr id="28" name="Rectangle 28"/>
            <p:cNvSpPr>
              <a:spLocks noChangeArrowheads="1"/>
            </p:cNvSpPr>
            <p:nvPr/>
          </p:nvSpPr>
          <p:spPr bwMode="auto">
            <a:xfrm>
              <a:off x="4890" y="2417"/>
              <a:ext cx="620" cy="240"/>
            </a:xfrm>
            <a:prstGeom prst="rect">
              <a:avLst/>
            </a:prstGeom>
            <a:solidFill>
              <a:srgbClr val="CCFFCC"/>
            </a:solidFill>
            <a:ln w="12700">
              <a:solidFill>
                <a:schemeClr val="accent2"/>
              </a:solidFill>
              <a:miter lim="800000"/>
              <a:headEnd/>
              <a:tailEnd/>
            </a:ln>
            <a:effectLst/>
          </p:spPr>
          <p:txBody>
            <a:bodyPr wrap="none" anchor="ctr"/>
            <a:lstStyle/>
            <a:p>
              <a:pPr algn="ctr"/>
              <a:r>
                <a:rPr lang="en-US" sz="1200" b="1">
                  <a:solidFill>
                    <a:srgbClr val="660033"/>
                  </a:solidFill>
                </a:rPr>
                <a:t>Foreign</a:t>
              </a:r>
            </a:p>
          </p:txBody>
        </p:sp>
        <p:sp>
          <p:nvSpPr>
            <p:cNvPr id="29" name="Rectangle 29"/>
            <p:cNvSpPr>
              <a:spLocks noChangeArrowheads="1"/>
            </p:cNvSpPr>
            <p:nvPr/>
          </p:nvSpPr>
          <p:spPr bwMode="auto">
            <a:xfrm>
              <a:off x="4890" y="3185"/>
              <a:ext cx="65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Fixed units</a:t>
              </a:r>
            </a:p>
          </p:txBody>
        </p:sp>
        <p:sp>
          <p:nvSpPr>
            <p:cNvPr id="30" name="Rectangle 30"/>
            <p:cNvSpPr>
              <a:spLocks noChangeArrowheads="1"/>
            </p:cNvSpPr>
            <p:nvPr/>
          </p:nvSpPr>
          <p:spPr bwMode="auto">
            <a:xfrm>
              <a:off x="4890" y="3569"/>
              <a:ext cx="65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Variable units</a:t>
              </a:r>
            </a:p>
          </p:txBody>
        </p:sp>
        <p:cxnSp>
          <p:nvCxnSpPr>
            <p:cNvPr id="31" name="AutoShape 31"/>
            <p:cNvCxnSpPr>
              <a:cxnSpLocks noChangeShapeType="1"/>
              <a:stCxn id="6" idx="2"/>
              <a:endCxn id="7" idx="0"/>
            </p:cNvCxnSpPr>
            <p:nvPr/>
          </p:nvCxnSpPr>
          <p:spPr bwMode="auto">
            <a:xfrm rot="5400000">
              <a:off x="1636" y="-87"/>
              <a:ext cx="249" cy="2190"/>
            </a:xfrm>
            <a:prstGeom prst="bentConnector3">
              <a:avLst>
                <a:gd name="adj1" fmla="val 49801"/>
              </a:avLst>
            </a:prstGeom>
            <a:noFill/>
            <a:ln w="12700">
              <a:solidFill>
                <a:schemeClr val="accent2"/>
              </a:solidFill>
              <a:miter lim="800000"/>
              <a:headEnd/>
              <a:tailEnd/>
            </a:ln>
            <a:effectLst/>
          </p:spPr>
        </p:cxnSp>
        <p:cxnSp>
          <p:nvCxnSpPr>
            <p:cNvPr id="32" name="AutoShape 32"/>
            <p:cNvCxnSpPr>
              <a:cxnSpLocks noChangeShapeType="1"/>
              <a:stCxn id="6" idx="2"/>
              <a:endCxn id="8" idx="0"/>
            </p:cNvCxnSpPr>
            <p:nvPr/>
          </p:nvCxnSpPr>
          <p:spPr bwMode="auto">
            <a:xfrm rot="5400000">
              <a:off x="2188" y="465"/>
              <a:ext cx="249" cy="1086"/>
            </a:xfrm>
            <a:prstGeom prst="bentConnector3">
              <a:avLst>
                <a:gd name="adj1" fmla="val 49801"/>
              </a:avLst>
            </a:prstGeom>
            <a:noFill/>
            <a:ln w="12700">
              <a:solidFill>
                <a:schemeClr val="accent2"/>
              </a:solidFill>
              <a:miter lim="800000"/>
              <a:headEnd/>
              <a:tailEnd/>
            </a:ln>
            <a:effectLst/>
          </p:spPr>
        </p:cxnSp>
        <p:cxnSp>
          <p:nvCxnSpPr>
            <p:cNvPr id="33" name="AutoShape 33"/>
            <p:cNvCxnSpPr>
              <a:cxnSpLocks noChangeShapeType="1"/>
              <a:stCxn id="6" idx="2"/>
              <a:endCxn id="9" idx="0"/>
            </p:cNvCxnSpPr>
            <p:nvPr/>
          </p:nvCxnSpPr>
          <p:spPr bwMode="auto">
            <a:xfrm rot="16200000" flipH="1">
              <a:off x="2740" y="999"/>
              <a:ext cx="249" cy="18"/>
            </a:xfrm>
            <a:prstGeom prst="bentConnector3">
              <a:avLst>
                <a:gd name="adj1" fmla="val 49801"/>
              </a:avLst>
            </a:prstGeom>
            <a:noFill/>
            <a:ln w="12700">
              <a:solidFill>
                <a:schemeClr val="accent2"/>
              </a:solidFill>
              <a:miter lim="800000"/>
              <a:headEnd/>
              <a:tailEnd/>
            </a:ln>
            <a:effectLst/>
          </p:spPr>
        </p:cxnSp>
        <p:cxnSp>
          <p:nvCxnSpPr>
            <p:cNvPr id="34" name="AutoShape 34"/>
            <p:cNvCxnSpPr>
              <a:cxnSpLocks noChangeShapeType="1"/>
              <a:stCxn id="6" idx="2"/>
              <a:endCxn id="10" idx="0"/>
            </p:cNvCxnSpPr>
            <p:nvPr/>
          </p:nvCxnSpPr>
          <p:spPr bwMode="auto">
            <a:xfrm rot="16200000" flipH="1">
              <a:off x="3271" y="468"/>
              <a:ext cx="249" cy="1079"/>
            </a:xfrm>
            <a:prstGeom prst="bentConnector3">
              <a:avLst>
                <a:gd name="adj1" fmla="val 49801"/>
              </a:avLst>
            </a:prstGeom>
            <a:noFill/>
            <a:ln w="12700">
              <a:solidFill>
                <a:schemeClr val="accent2"/>
              </a:solidFill>
              <a:miter lim="800000"/>
              <a:headEnd/>
              <a:tailEnd/>
            </a:ln>
            <a:effectLst/>
          </p:spPr>
        </p:cxnSp>
        <p:cxnSp>
          <p:nvCxnSpPr>
            <p:cNvPr id="35" name="AutoShape 35"/>
            <p:cNvCxnSpPr>
              <a:cxnSpLocks noChangeShapeType="1"/>
              <a:stCxn id="6" idx="2"/>
              <a:endCxn id="11" idx="0"/>
            </p:cNvCxnSpPr>
            <p:nvPr/>
          </p:nvCxnSpPr>
          <p:spPr bwMode="auto">
            <a:xfrm rot="16200000" flipH="1">
              <a:off x="3834" y="-95"/>
              <a:ext cx="249" cy="2205"/>
            </a:xfrm>
            <a:prstGeom prst="bentConnector3">
              <a:avLst>
                <a:gd name="adj1" fmla="val 49801"/>
              </a:avLst>
            </a:prstGeom>
            <a:noFill/>
            <a:ln w="12700">
              <a:solidFill>
                <a:schemeClr val="accent2"/>
              </a:solidFill>
              <a:miter lim="800000"/>
              <a:headEnd/>
              <a:tailEnd/>
            </a:ln>
            <a:effectLst/>
          </p:spPr>
        </p:cxnSp>
        <p:cxnSp>
          <p:nvCxnSpPr>
            <p:cNvPr id="36" name="AutoShape 36"/>
            <p:cNvCxnSpPr>
              <a:cxnSpLocks noChangeShapeType="1"/>
              <a:stCxn id="7" idx="2"/>
              <a:endCxn id="12" idx="1"/>
            </p:cNvCxnSpPr>
            <p:nvPr/>
          </p:nvCxnSpPr>
          <p:spPr bwMode="auto">
            <a:xfrm rot="5400000">
              <a:off x="418" y="1522"/>
              <a:ext cx="255" cy="240"/>
            </a:xfrm>
            <a:prstGeom prst="bentConnector4">
              <a:avLst>
                <a:gd name="adj1" fmla="val 26273"/>
                <a:gd name="adj2" fmla="val 160000"/>
              </a:avLst>
            </a:prstGeom>
            <a:noFill/>
            <a:ln w="12700">
              <a:solidFill>
                <a:schemeClr val="accent2"/>
              </a:solidFill>
              <a:miter lim="800000"/>
              <a:headEnd/>
              <a:tailEnd/>
            </a:ln>
            <a:effectLst/>
          </p:spPr>
        </p:cxnSp>
        <p:cxnSp>
          <p:nvCxnSpPr>
            <p:cNvPr id="37" name="AutoShape 37"/>
            <p:cNvCxnSpPr>
              <a:cxnSpLocks noChangeShapeType="1"/>
              <a:stCxn id="12" idx="1"/>
              <a:endCxn id="13" idx="1"/>
            </p:cNvCxnSpPr>
            <p:nvPr/>
          </p:nvCxnSpPr>
          <p:spPr bwMode="auto">
            <a:xfrm rot="10800000" flipH="1" flipV="1">
              <a:off x="426" y="1769"/>
              <a:ext cx="1" cy="384"/>
            </a:xfrm>
            <a:prstGeom prst="bentConnector3">
              <a:avLst>
                <a:gd name="adj1" fmla="val -14400000"/>
              </a:avLst>
            </a:prstGeom>
            <a:noFill/>
            <a:ln w="12700">
              <a:solidFill>
                <a:schemeClr val="accent2"/>
              </a:solidFill>
              <a:miter lim="800000"/>
              <a:headEnd/>
              <a:tailEnd/>
            </a:ln>
            <a:effectLst/>
          </p:spPr>
        </p:cxnSp>
        <p:cxnSp>
          <p:nvCxnSpPr>
            <p:cNvPr id="38" name="AutoShape 38"/>
            <p:cNvCxnSpPr>
              <a:cxnSpLocks noChangeShapeType="1"/>
              <a:stCxn id="8" idx="2"/>
              <a:endCxn id="14" idx="1"/>
            </p:cNvCxnSpPr>
            <p:nvPr/>
          </p:nvCxnSpPr>
          <p:spPr bwMode="auto">
            <a:xfrm rot="5400000">
              <a:off x="1522" y="1522"/>
              <a:ext cx="255" cy="240"/>
            </a:xfrm>
            <a:prstGeom prst="bentConnector4">
              <a:avLst>
                <a:gd name="adj1" fmla="val 26273"/>
                <a:gd name="adj2" fmla="val 160000"/>
              </a:avLst>
            </a:prstGeom>
            <a:noFill/>
            <a:ln w="12700">
              <a:solidFill>
                <a:schemeClr val="accent2"/>
              </a:solidFill>
              <a:miter lim="800000"/>
              <a:headEnd/>
              <a:tailEnd/>
            </a:ln>
            <a:effectLst/>
          </p:spPr>
        </p:cxnSp>
        <p:cxnSp>
          <p:nvCxnSpPr>
            <p:cNvPr id="39" name="AutoShape 39"/>
            <p:cNvCxnSpPr>
              <a:cxnSpLocks noChangeShapeType="1"/>
              <a:stCxn id="14" idx="1"/>
              <a:endCxn id="15" idx="1"/>
            </p:cNvCxnSpPr>
            <p:nvPr/>
          </p:nvCxnSpPr>
          <p:spPr bwMode="auto">
            <a:xfrm rot="10800000" flipH="1" flipV="1">
              <a:off x="1530" y="1769"/>
              <a:ext cx="1" cy="384"/>
            </a:xfrm>
            <a:prstGeom prst="bentConnector3">
              <a:avLst>
                <a:gd name="adj1" fmla="val -14400000"/>
              </a:avLst>
            </a:prstGeom>
            <a:noFill/>
            <a:ln w="12700">
              <a:solidFill>
                <a:schemeClr val="accent2"/>
              </a:solidFill>
              <a:miter lim="800000"/>
              <a:headEnd/>
              <a:tailEnd/>
            </a:ln>
            <a:effectLst/>
          </p:spPr>
        </p:cxnSp>
        <p:cxnSp>
          <p:nvCxnSpPr>
            <p:cNvPr id="40" name="AutoShape 40"/>
            <p:cNvCxnSpPr>
              <a:cxnSpLocks noChangeShapeType="1"/>
              <a:stCxn id="15" idx="2"/>
              <a:endCxn id="16" idx="1"/>
            </p:cNvCxnSpPr>
            <p:nvPr/>
          </p:nvCxnSpPr>
          <p:spPr bwMode="auto">
            <a:xfrm rot="5400000">
              <a:off x="1614" y="2333"/>
              <a:ext cx="312" cy="192"/>
            </a:xfrm>
            <a:prstGeom prst="bentConnector4">
              <a:avLst>
                <a:gd name="adj1" fmla="val 30769"/>
                <a:gd name="adj2" fmla="val 175000"/>
              </a:avLst>
            </a:prstGeom>
            <a:noFill/>
            <a:ln w="12700">
              <a:solidFill>
                <a:schemeClr val="accent2"/>
              </a:solidFill>
              <a:miter lim="800000"/>
              <a:headEnd/>
              <a:tailEnd/>
            </a:ln>
            <a:effectLst/>
          </p:spPr>
        </p:cxnSp>
        <p:cxnSp>
          <p:nvCxnSpPr>
            <p:cNvPr id="41" name="AutoShape 41"/>
            <p:cNvCxnSpPr>
              <a:cxnSpLocks noChangeShapeType="1"/>
              <a:stCxn id="16" idx="1"/>
              <a:endCxn id="17" idx="1"/>
            </p:cNvCxnSpPr>
            <p:nvPr/>
          </p:nvCxnSpPr>
          <p:spPr bwMode="auto">
            <a:xfrm rot="10800000" flipH="1" flipV="1">
              <a:off x="1674" y="2585"/>
              <a:ext cx="1" cy="384"/>
            </a:xfrm>
            <a:prstGeom prst="bentConnector3">
              <a:avLst>
                <a:gd name="adj1" fmla="val -14400000"/>
              </a:avLst>
            </a:prstGeom>
            <a:noFill/>
            <a:ln w="12700">
              <a:solidFill>
                <a:schemeClr val="accent2"/>
              </a:solidFill>
              <a:miter lim="800000"/>
              <a:headEnd/>
              <a:tailEnd/>
            </a:ln>
            <a:effectLst/>
          </p:spPr>
        </p:cxnSp>
        <p:cxnSp>
          <p:nvCxnSpPr>
            <p:cNvPr id="42" name="AutoShape 42"/>
            <p:cNvCxnSpPr>
              <a:cxnSpLocks noChangeShapeType="1"/>
              <a:stCxn id="9" idx="2"/>
              <a:endCxn id="18" idx="1"/>
            </p:cNvCxnSpPr>
            <p:nvPr/>
          </p:nvCxnSpPr>
          <p:spPr bwMode="auto">
            <a:xfrm rot="5400000">
              <a:off x="2626" y="1522"/>
              <a:ext cx="255" cy="240"/>
            </a:xfrm>
            <a:prstGeom prst="bentConnector4">
              <a:avLst>
                <a:gd name="adj1" fmla="val 26273"/>
                <a:gd name="adj2" fmla="val 160000"/>
              </a:avLst>
            </a:prstGeom>
            <a:noFill/>
            <a:ln w="12700">
              <a:solidFill>
                <a:schemeClr val="accent2"/>
              </a:solidFill>
              <a:miter lim="800000"/>
              <a:headEnd/>
              <a:tailEnd/>
            </a:ln>
            <a:effectLst/>
          </p:spPr>
        </p:cxnSp>
        <p:cxnSp>
          <p:nvCxnSpPr>
            <p:cNvPr id="43" name="AutoShape 43"/>
            <p:cNvCxnSpPr>
              <a:cxnSpLocks noChangeShapeType="1"/>
              <a:stCxn id="18" idx="1"/>
              <a:endCxn id="19" idx="1"/>
            </p:cNvCxnSpPr>
            <p:nvPr/>
          </p:nvCxnSpPr>
          <p:spPr bwMode="auto">
            <a:xfrm rot="10800000" flipH="1" flipV="1">
              <a:off x="2634" y="1769"/>
              <a:ext cx="1" cy="384"/>
            </a:xfrm>
            <a:prstGeom prst="bentConnector3">
              <a:avLst>
                <a:gd name="adj1" fmla="val -14400000"/>
              </a:avLst>
            </a:prstGeom>
            <a:noFill/>
            <a:ln w="12700">
              <a:solidFill>
                <a:schemeClr val="accent2"/>
              </a:solidFill>
              <a:miter lim="800000"/>
              <a:headEnd/>
              <a:tailEnd/>
            </a:ln>
            <a:effectLst/>
          </p:spPr>
        </p:cxnSp>
        <p:cxnSp>
          <p:nvCxnSpPr>
            <p:cNvPr id="44" name="AutoShape 44"/>
            <p:cNvCxnSpPr>
              <a:cxnSpLocks noChangeShapeType="1"/>
              <a:stCxn id="10" idx="2"/>
              <a:endCxn id="20" idx="1"/>
            </p:cNvCxnSpPr>
            <p:nvPr/>
          </p:nvCxnSpPr>
          <p:spPr bwMode="auto">
            <a:xfrm rot="5400000">
              <a:off x="3685" y="1519"/>
              <a:ext cx="255" cy="245"/>
            </a:xfrm>
            <a:prstGeom prst="bentConnector4">
              <a:avLst>
                <a:gd name="adj1" fmla="val 26273"/>
                <a:gd name="adj2" fmla="val 158778"/>
              </a:avLst>
            </a:prstGeom>
            <a:noFill/>
            <a:ln w="12700">
              <a:solidFill>
                <a:schemeClr val="accent2"/>
              </a:solidFill>
              <a:miter lim="800000"/>
              <a:headEnd/>
              <a:tailEnd/>
            </a:ln>
            <a:effectLst/>
          </p:spPr>
        </p:cxnSp>
        <p:cxnSp>
          <p:nvCxnSpPr>
            <p:cNvPr id="45" name="AutoShape 45"/>
            <p:cNvCxnSpPr>
              <a:cxnSpLocks noChangeShapeType="1"/>
              <a:stCxn id="20" idx="1"/>
              <a:endCxn id="21" idx="1"/>
            </p:cNvCxnSpPr>
            <p:nvPr/>
          </p:nvCxnSpPr>
          <p:spPr bwMode="auto">
            <a:xfrm rot="10800000" flipH="1" flipV="1">
              <a:off x="3690" y="1769"/>
              <a:ext cx="1" cy="384"/>
            </a:xfrm>
            <a:prstGeom prst="bentConnector3">
              <a:avLst>
                <a:gd name="adj1" fmla="val -14400000"/>
              </a:avLst>
            </a:prstGeom>
            <a:noFill/>
            <a:ln w="12700">
              <a:solidFill>
                <a:schemeClr val="accent2"/>
              </a:solidFill>
              <a:miter lim="800000"/>
              <a:headEnd/>
              <a:tailEnd/>
            </a:ln>
            <a:effectLst/>
          </p:spPr>
        </p:cxnSp>
        <p:cxnSp>
          <p:nvCxnSpPr>
            <p:cNvPr id="46" name="AutoShape 46"/>
            <p:cNvCxnSpPr>
              <a:cxnSpLocks noChangeShapeType="1"/>
              <a:stCxn id="21" idx="1"/>
              <a:endCxn id="22" idx="1"/>
            </p:cNvCxnSpPr>
            <p:nvPr/>
          </p:nvCxnSpPr>
          <p:spPr bwMode="auto">
            <a:xfrm rot="10800000" flipH="1" flipV="1">
              <a:off x="3690" y="2153"/>
              <a:ext cx="1" cy="384"/>
            </a:xfrm>
            <a:prstGeom prst="bentConnector3">
              <a:avLst>
                <a:gd name="adj1" fmla="val -14400000"/>
              </a:avLst>
            </a:prstGeom>
            <a:noFill/>
            <a:ln w="12700">
              <a:solidFill>
                <a:schemeClr val="accent2"/>
              </a:solidFill>
              <a:miter lim="800000"/>
              <a:headEnd/>
              <a:tailEnd/>
            </a:ln>
            <a:effectLst/>
          </p:spPr>
        </p:cxnSp>
        <p:cxnSp>
          <p:nvCxnSpPr>
            <p:cNvPr id="47" name="AutoShape 47"/>
            <p:cNvCxnSpPr>
              <a:cxnSpLocks noChangeShapeType="1"/>
              <a:stCxn id="22" idx="1"/>
              <a:endCxn id="56" idx="1"/>
            </p:cNvCxnSpPr>
            <p:nvPr/>
          </p:nvCxnSpPr>
          <p:spPr bwMode="auto">
            <a:xfrm rot="10800000" flipH="1" flipV="1">
              <a:off x="3690" y="2537"/>
              <a:ext cx="8" cy="379"/>
            </a:xfrm>
            <a:prstGeom prst="bentConnector3">
              <a:avLst>
                <a:gd name="adj1" fmla="val -1800000"/>
              </a:avLst>
            </a:prstGeom>
            <a:noFill/>
            <a:ln w="12700">
              <a:solidFill>
                <a:schemeClr val="accent2"/>
              </a:solidFill>
              <a:miter lim="800000"/>
              <a:headEnd/>
              <a:tailEnd/>
            </a:ln>
            <a:effectLst/>
          </p:spPr>
        </p:cxnSp>
        <p:cxnSp>
          <p:nvCxnSpPr>
            <p:cNvPr id="48" name="AutoShape 48"/>
            <p:cNvCxnSpPr>
              <a:cxnSpLocks noChangeShapeType="1"/>
              <a:endCxn id="26" idx="0"/>
            </p:cNvCxnSpPr>
            <p:nvPr/>
          </p:nvCxnSpPr>
          <p:spPr bwMode="auto">
            <a:xfrm rot="5400000">
              <a:off x="3612" y="3195"/>
              <a:ext cx="192" cy="672"/>
            </a:xfrm>
            <a:prstGeom prst="bentConnector3">
              <a:avLst>
                <a:gd name="adj1" fmla="val 50000"/>
              </a:avLst>
            </a:prstGeom>
            <a:noFill/>
            <a:ln w="12700">
              <a:solidFill>
                <a:schemeClr val="accent2"/>
              </a:solidFill>
              <a:miter lim="800000"/>
              <a:headEnd/>
              <a:tailEnd/>
            </a:ln>
            <a:effectLst/>
          </p:spPr>
        </p:cxnSp>
        <p:cxnSp>
          <p:nvCxnSpPr>
            <p:cNvPr id="49" name="AutoShape 49"/>
            <p:cNvCxnSpPr>
              <a:cxnSpLocks noChangeShapeType="1"/>
              <a:stCxn id="57" idx="2"/>
              <a:endCxn id="25" idx="0"/>
            </p:cNvCxnSpPr>
            <p:nvPr/>
          </p:nvCxnSpPr>
          <p:spPr bwMode="auto">
            <a:xfrm rot="16200000" flipH="1">
              <a:off x="3941" y="3523"/>
              <a:ext cx="204" cy="3"/>
            </a:xfrm>
            <a:prstGeom prst="bentConnector3">
              <a:avLst>
                <a:gd name="adj1" fmla="val 50000"/>
              </a:avLst>
            </a:prstGeom>
            <a:noFill/>
            <a:ln w="12700">
              <a:solidFill>
                <a:schemeClr val="accent2"/>
              </a:solidFill>
              <a:miter lim="800000"/>
              <a:headEnd/>
              <a:tailEnd/>
            </a:ln>
            <a:effectLst/>
          </p:spPr>
        </p:cxnSp>
        <p:cxnSp>
          <p:nvCxnSpPr>
            <p:cNvPr id="50" name="AutoShape 50"/>
            <p:cNvCxnSpPr>
              <a:cxnSpLocks noChangeShapeType="1"/>
              <a:stCxn id="11" idx="2"/>
              <a:endCxn id="23" idx="1"/>
            </p:cNvCxnSpPr>
            <p:nvPr/>
          </p:nvCxnSpPr>
          <p:spPr bwMode="auto">
            <a:xfrm rot="5400000">
              <a:off x="4776" y="1484"/>
              <a:ext cx="255" cy="315"/>
            </a:xfrm>
            <a:prstGeom prst="bentConnector4">
              <a:avLst>
                <a:gd name="adj1" fmla="val 26273"/>
                <a:gd name="adj2" fmla="val 145713"/>
              </a:avLst>
            </a:prstGeom>
            <a:noFill/>
            <a:ln w="12700">
              <a:solidFill>
                <a:schemeClr val="accent2"/>
              </a:solidFill>
              <a:miter lim="800000"/>
              <a:headEnd/>
              <a:tailEnd/>
            </a:ln>
            <a:effectLst/>
          </p:spPr>
        </p:cxnSp>
        <p:cxnSp>
          <p:nvCxnSpPr>
            <p:cNvPr id="51" name="AutoShape 51"/>
            <p:cNvCxnSpPr>
              <a:cxnSpLocks noChangeShapeType="1"/>
              <a:stCxn id="23" idx="2"/>
              <a:endCxn id="27" idx="1"/>
            </p:cNvCxnSpPr>
            <p:nvPr/>
          </p:nvCxnSpPr>
          <p:spPr bwMode="auto">
            <a:xfrm rot="5400000">
              <a:off x="4884" y="1895"/>
              <a:ext cx="264" cy="251"/>
            </a:xfrm>
            <a:prstGeom prst="bentConnector4">
              <a:avLst>
                <a:gd name="adj1" fmla="val 27273"/>
                <a:gd name="adj2" fmla="val 157370"/>
              </a:avLst>
            </a:prstGeom>
            <a:noFill/>
            <a:ln w="12700">
              <a:solidFill>
                <a:schemeClr val="accent2"/>
              </a:solidFill>
              <a:miter lim="800000"/>
              <a:headEnd/>
              <a:tailEnd/>
            </a:ln>
            <a:effectLst/>
          </p:spPr>
        </p:cxnSp>
        <p:cxnSp>
          <p:nvCxnSpPr>
            <p:cNvPr id="52" name="AutoShape 52"/>
            <p:cNvCxnSpPr>
              <a:cxnSpLocks noChangeShapeType="1"/>
              <a:stCxn id="27" idx="1"/>
              <a:endCxn id="28" idx="1"/>
            </p:cNvCxnSpPr>
            <p:nvPr/>
          </p:nvCxnSpPr>
          <p:spPr bwMode="auto">
            <a:xfrm rot="10800000" flipH="1" flipV="1">
              <a:off x="4890" y="2153"/>
              <a:ext cx="1" cy="384"/>
            </a:xfrm>
            <a:prstGeom prst="bentConnector3">
              <a:avLst>
                <a:gd name="adj1" fmla="val -14400000"/>
              </a:avLst>
            </a:prstGeom>
            <a:noFill/>
            <a:ln w="12700">
              <a:solidFill>
                <a:schemeClr val="accent2"/>
              </a:solidFill>
              <a:miter lim="800000"/>
              <a:headEnd/>
              <a:tailEnd/>
            </a:ln>
            <a:effectLst/>
          </p:spPr>
        </p:cxnSp>
        <p:cxnSp>
          <p:nvCxnSpPr>
            <p:cNvPr id="53" name="AutoShape 53"/>
            <p:cNvCxnSpPr>
              <a:cxnSpLocks noChangeShapeType="1"/>
              <a:stCxn id="23" idx="1"/>
              <a:endCxn id="24" idx="1"/>
            </p:cNvCxnSpPr>
            <p:nvPr/>
          </p:nvCxnSpPr>
          <p:spPr bwMode="auto">
            <a:xfrm rot="10800000" flipH="1" flipV="1">
              <a:off x="4746" y="1769"/>
              <a:ext cx="1" cy="1152"/>
            </a:xfrm>
            <a:prstGeom prst="bentConnector3">
              <a:avLst>
                <a:gd name="adj1" fmla="val -14400000"/>
              </a:avLst>
            </a:prstGeom>
            <a:noFill/>
            <a:ln w="12700">
              <a:solidFill>
                <a:schemeClr val="accent2"/>
              </a:solidFill>
              <a:miter lim="800000"/>
              <a:headEnd/>
              <a:tailEnd/>
            </a:ln>
            <a:effectLst/>
          </p:spPr>
        </p:cxnSp>
        <p:cxnSp>
          <p:nvCxnSpPr>
            <p:cNvPr id="54" name="AutoShape 54"/>
            <p:cNvCxnSpPr>
              <a:cxnSpLocks noChangeShapeType="1"/>
              <a:stCxn id="24" idx="2"/>
              <a:endCxn id="29" idx="1"/>
            </p:cNvCxnSpPr>
            <p:nvPr/>
          </p:nvCxnSpPr>
          <p:spPr bwMode="auto">
            <a:xfrm rot="5400000">
              <a:off x="4884" y="3047"/>
              <a:ext cx="264" cy="251"/>
            </a:xfrm>
            <a:prstGeom prst="bentConnector4">
              <a:avLst>
                <a:gd name="adj1" fmla="val 27273"/>
                <a:gd name="adj2" fmla="val 157370"/>
              </a:avLst>
            </a:prstGeom>
            <a:noFill/>
            <a:ln w="12700">
              <a:solidFill>
                <a:schemeClr val="accent2"/>
              </a:solidFill>
              <a:miter lim="800000"/>
              <a:headEnd/>
              <a:tailEnd/>
            </a:ln>
            <a:effectLst/>
          </p:spPr>
        </p:cxnSp>
        <p:cxnSp>
          <p:nvCxnSpPr>
            <p:cNvPr id="55" name="AutoShape 55"/>
            <p:cNvCxnSpPr>
              <a:cxnSpLocks noChangeShapeType="1"/>
              <a:stCxn id="29" idx="1"/>
              <a:endCxn id="30" idx="1"/>
            </p:cNvCxnSpPr>
            <p:nvPr/>
          </p:nvCxnSpPr>
          <p:spPr bwMode="auto">
            <a:xfrm rot="10800000" flipH="1" flipV="1">
              <a:off x="4890" y="3305"/>
              <a:ext cx="1" cy="384"/>
            </a:xfrm>
            <a:prstGeom prst="bentConnector3">
              <a:avLst>
                <a:gd name="adj1" fmla="val -14400000"/>
              </a:avLst>
            </a:prstGeom>
            <a:noFill/>
            <a:ln w="12700">
              <a:solidFill>
                <a:schemeClr val="accent2"/>
              </a:solidFill>
              <a:miter lim="800000"/>
              <a:headEnd/>
              <a:tailEnd/>
            </a:ln>
            <a:effectLst/>
          </p:spPr>
        </p:cxnSp>
        <p:sp>
          <p:nvSpPr>
            <p:cNvPr id="56" name="Rectangle 56"/>
            <p:cNvSpPr>
              <a:spLocks noChangeArrowheads="1"/>
            </p:cNvSpPr>
            <p:nvPr/>
          </p:nvSpPr>
          <p:spPr bwMode="auto">
            <a:xfrm>
              <a:off x="3698" y="2796"/>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Reversionary</a:t>
              </a:r>
            </a:p>
          </p:txBody>
        </p:sp>
        <p:sp>
          <p:nvSpPr>
            <p:cNvPr id="57" name="Rectangle 57"/>
            <p:cNvSpPr>
              <a:spLocks noChangeArrowheads="1"/>
            </p:cNvSpPr>
            <p:nvPr/>
          </p:nvSpPr>
          <p:spPr bwMode="auto">
            <a:xfrm>
              <a:off x="3705" y="3183"/>
              <a:ext cx="672" cy="240"/>
            </a:xfrm>
            <a:prstGeom prst="rect">
              <a:avLst/>
            </a:prstGeom>
            <a:solidFill>
              <a:srgbClr val="FF99CC"/>
            </a:solidFill>
            <a:ln w="12700">
              <a:solidFill>
                <a:schemeClr val="accent2"/>
              </a:solidFill>
              <a:miter lim="800000"/>
              <a:headEnd/>
              <a:tailEnd/>
            </a:ln>
            <a:effectLst/>
          </p:spPr>
          <p:txBody>
            <a:bodyPr wrap="none" anchor="ctr"/>
            <a:lstStyle/>
            <a:p>
              <a:pPr algn="ctr"/>
              <a:r>
                <a:rPr lang="en-US" sz="1200" b="1">
                  <a:solidFill>
                    <a:srgbClr val="660033"/>
                  </a:solidFill>
                </a:rPr>
                <a:t>Life with refund</a:t>
              </a:r>
            </a:p>
          </p:txBody>
        </p:sp>
        <p:cxnSp>
          <p:nvCxnSpPr>
            <p:cNvPr id="58" name="AutoShape 58"/>
            <p:cNvCxnSpPr>
              <a:cxnSpLocks noChangeShapeType="1"/>
              <a:stCxn id="56" idx="1"/>
              <a:endCxn id="57" idx="1"/>
            </p:cNvCxnSpPr>
            <p:nvPr/>
          </p:nvCxnSpPr>
          <p:spPr bwMode="auto">
            <a:xfrm rot="10800000" flipH="1" flipV="1">
              <a:off x="3698" y="2916"/>
              <a:ext cx="7" cy="387"/>
            </a:xfrm>
            <a:prstGeom prst="bentConnector3">
              <a:avLst>
                <a:gd name="adj1" fmla="val -2071431"/>
              </a:avLst>
            </a:prstGeom>
            <a:noFill/>
            <a:ln w="12700">
              <a:solidFill>
                <a:schemeClr val="accent2"/>
              </a:solidFill>
              <a:miter lim="800000"/>
              <a:headEnd/>
              <a:tailEnd/>
            </a:ln>
            <a:effectLst/>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Illustration of Level-Premium Deferred Annuity </a:t>
            </a:r>
            <a:r>
              <a:rPr lang="en-US" sz="2000" dirty="0" smtClean="0"/>
              <a:t>(Figure 21.4)</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19</a:t>
            </a:fld>
            <a:endParaRPr lang="en-US"/>
          </a:p>
        </p:txBody>
      </p:sp>
      <p:pic>
        <p:nvPicPr>
          <p:cNvPr id="5" name="Picture 5"/>
          <p:cNvPicPr>
            <a:picLocks noChangeAspect="1" noChangeArrowheads="1"/>
          </p:cNvPicPr>
          <p:nvPr/>
        </p:nvPicPr>
        <p:blipFill>
          <a:blip r:embed="rId2" cstate="print"/>
          <a:srcRect/>
          <a:stretch>
            <a:fillRect/>
          </a:stretch>
        </p:blipFill>
        <p:spPr bwMode="auto">
          <a:xfrm>
            <a:off x="1009650" y="1447800"/>
            <a:ext cx="7067550" cy="428614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00" i="1" dirty="0" smtClean="0"/>
              <a:t>Risk Management and Insurance: Perspectives in a Global Economy</a:t>
            </a:r>
            <a:r>
              <a:rPr lang="en-US" sz="1300" dirty="0" smtClean="0"/>
              <a:t/>
            </a:r>
            <a:br>
              <a:rPr lang="en-US" sz="1300" dirty="0" smtClean="0"/>
            </a:br>
            <a:r>
              <a:rPr lang="en-US" dirty="0" smtClean="0"/>
              <a:t> 21. Life Insurance</a:t>
            </a:r>
            <a:endParaRPr lang="en-US" dirty="0"/>
          </a:p>
        </p:txBody>
      </p:sp>
      <p:sp>
        <p:nvSpPr>
          <p:cNvPr id="3" name="Subtitle 2"/>
          <p:cNvSpPr>
            <a:spLocks noGrp="1"/>
          </p:cNvSpPr>
          <p:nvPr>
            <p:ph type="subTitle" idx="1"/>
          </p:nvPr>
        </p:nvSpPr>
        <p:spPr/>
        <p:txBody>
          <a:bodyPr/>
          <a:lstStyle/>
          <a:p>
            <a:r>
              <a:rPr lang="en-US" dirty="0" smtClean="0"/>
              <a:t>Click Here to Add Professor and Course Information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Morbidity-based Insurance Policies</a:t>
            </a:r>
            <a:endParaRPr lang="en-US" dirty="0"/>
          </a:p>
        </p:txBody>
      </p:sp>
      <p:sp>
        <p:nvSpPr>
          <p:cNvPr id="4" name="Content Placeholder 3"/>
          <p:cNvSpPr>
            <a:spLocks noGrp="1"/>
          </p:cNvSpPr>
          <p:nvPr>
            <p:ph idx="1"/>
          </p:nvPr>
        </p:nvSpPr>
        <p:spPr/>
        <p:txBody>
          <a:bodyPr/>
          <a:lstStyle/>
          <a:p>
            <a:r>
              <a:rPr lang="en-US" dirty="0" smtClean="0"/>
              <a:t>Potential economic losses associated with the health risk</a:t>
            </a:r>
          </a:p>
          <a:p>
            <a:pPr lvl="1"/>
            <a:r>
              <a:rPr lang="en-US" dirty="0" smtClean="0"/>
              <a:t>Medical expenses</a:t>
            </a:r>
          </a:p>
          <a:p>
            <a:pPr lvl="1"/>
            <a:r>
              <a:rPr lang="en-US" dirty="0" smtClean="0"/>
              <a:t>Expenses to provide long-term case</a:t>
            </a:r>
          </a:p>
          <a:p>
            <a:pPr lvl="1"/>
            <a:r>
              <a:rPr lang="en-US" dirty="0" smtClean="0"/>
              <a:t>Reduction (elimination) of income during the affected period</a:t>
            </a:r>
          </a:p>
          <a:p>
            <a:pPr lvl="1"/>
            <a:endParaRPr lang="en-US" dirty="0" smtClean="0"/>
          </a:p>
          <a:p>
            <a:r>
              <a:rPr lang="en-US" dirty="0" smtClean="0"/>
              <a:t>Types of policies</a:t>
            </a:r>
          </a:p>
          <a:p>
            <a:pPr lvl="1"/>
            <a:r>
              <a:rPr lang="en-US" dirty="0" smtClean="0"/>
              <a:t>Health insurance</a:t>
            </a:r>
          </a:p>
          <a:p>
            <a:pPr lvl="1"/>
            <a:r>
              <a:rPr lang="en-US" dirty="0" smtClean="0"/>
              <a:t>Long-term care insurance</a:t>
            </a:r>
          </a:p>
          <a:p>
            <a:pPr lvl="1"/>
            <a:r>
              <a:rPr lang="en-US" dirty="0" smtClean="0"/>
              <a:t>Disability income insurance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 Insurance Policies</a:t>
            </a:r>
            <a:endParaRPr lang="en-US" dirty="0"/>
          </a:p>
        </p:txBody>
      </p:sp>
      <p:sp>
        <p:nvSpPr>
          <p:cNvPr id="4" name="Content Placeholder 3"/>
          <p:cNvSpPr>
            <a:spLocks noGrp="1"/>
          </p:cNvSpPr>
          <p:nvPr>
            <p:ph idx="1"/>
          </p:nvPr>
        </p:nvSpPr>
        <p:spPr/>
        <p:txBody>
          <a:bodyPr/>
          <a:lstStyle/>
          <a:p>
            <a:r>
              <a:rPr lang="en-US" dirty="0" smtClean="0"/>
              <a:t>Types</a:t>
            </a:r>
          </a:p>
          <a:p>
            <a:pPr lvl="1"/>
            <a:r>
              <a:rPr lang="en-US" dirty="0" smtClean="0"/>
              <a:t>(supplemental) health insurance</a:t>
            </a:r>
          </a:p>
          <a:p>
            <a:pPr lvl="1"/>
            <a:r>
              <a:rPr lang="en-US" dirty="0" smtClean="0"/>
              <a:t>Hospital confinement indemnity insurance</a:t>
            </a:r>
          </a:p>
          <a:p>
            <a:pPr lvl="1"/>
            <a:r>
              <a:rPr lang="en-US" dirty="0" smtClean="0"/>
              <a:t>Specified-disease insurance </a:t>
            </a:r>
          </a:p>
          <a:p>
            <a:pPr lvl="2"/>
            <a:r>
              <a:rPr lang="en-US" dirty="0" smtClean="0"/>
              <a:t>Dread-disease insurance</a:t>
            </a:r>
          </a:p>
          <a:p>
            <a:pPr lvl="2"/>
            <a:endParaRPr lang="en-US" dirty="0" smtClean="0"/>
          </a:p>
          <a:p>
            <a:r>
              <a:rPr lang="en-US" dirty="0" smtClean="0"/>
              <a:t>Guaranteed renewal vs. non-guaranteed renewal</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21</a:t>
            </a:fld>
            <a:endParaRPr lang="en-US"/>
          </a:p>
        </p:txBody>
      </p:sp>
      <p:sp>
        <p:nvSpPr>
          <p:cNvPr id="5" name="Rounded Rectangle 4"/>
          <p:cNvSpPr/>
          <p:nvPr/>
        </p:nvSpPr>
        <p:spPr>
          <a:xfrm>
            <a:off x="5486400" y="54864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Ask students to check the story of cancer insurance offering by </a:t>
            </a:r>
            <a:r>
              <a:rPr lang="en-US" sz="1400" dirty="0" smtClean="0">
                <a:latin typeface="Arial" pitchFamily="34" charset="0"/>
                <a:cs typeface="Arial" pitchFamily="34" charset="0"/>
                <a:hlinkClick r:id="rId2"/>
              </a:rPr>
              <a:t>AFLAC</a:t>
            </a:r>
            <a:r>
              <a:rPr lang="en-US" sz="1400" dirty="0" smtClean="0">
                <a:latin typeface="Arial" pitchFamily="34" charset="0"/>
                <a:cs typeface="Arial" pitchFamily="34" charset="0"/>
              </a:rPr>
              <a:t> in Japan!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 Term Care (LTC) Insurance</a:t>
            </a:r>
            <a:endParaRPr lang="en-US" dirty="0"/>
          </a:p>
        </p:txBody>
      </p:sp>
      <p:sp>
        <p:nvSpPr>
          <p:cNvPr id="4" name="Content Placeholder 3"/>
          <p:cNvSpPr>
            <a:spLocks noGrp="1"/>
          </p:cNvSpPr>
          <p:nvPr>
            <p:ph idx="1"/>
          </p:nvPr>
        </p:nvSpPr>
        <p:spPr/>
        <p:txBody>
          <a:bodyPr/>
          <a:lstStyle/>
          <a:p>
            <a:r>
              <a:rPr lang="en-US" dirty="0" smtClean="0"/>
              <a:t>A rise in LTC needs in modern society</a:t>
            </a:r>
          </a:p>
          <a:p>
            <a:pPr lvl="1"/>
            <a:endParaRPr lang="en-US" dirty="0" smtClean="0"/>
          </a:p>
          <a:p>
            <a:r>
              <a:rPr lang="en-US" dirty="0" smtClean="0"/>
              <a:t>Policy trigger based on daily living activities</a:t>
            </a:r>
          </a:p>
          <a:p>
            <a:pPr lvl="1"/>
            <a:endParaRPr lang="en-US" dirty="0" smtClean="0"/>
          </a:p>
          <a:p>
            <a:r>
              <a:rPr lang="en-US" dirty="0" smtClean="0"/>
              <a:t>Scopes of coverage vary from market to market.</a:t>
            </a:r>
          </a:p>
          <a:p>
            <a:pPr lvl="1"/>
            <a:r>
              <a:rPr lang="en-US" dirty="0" smtClean="0"/>
              <a:t>A wide array of options (including the length of benefit period, maximum daily benefits, and the waiting period) available in selected markets</a:t>
            </a:r>
          </a:p>
          <a:p>
            <a:pPr lvl="2"/>
            <a:endParaRPr lang="en-US" dirty="0" smtClean="0"/>
          </a:p>
          <a:p>
            <a:r>
              <a:rPr lang="en-US" dirty="0" smtClean="0"/>
              <a:t>Individual LTC may be offered on a guaranteed renewable basis.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Disability Income Insurance</a:t>
            </a:r>
            <a:endParaRPr lang="en-US" dirty="0"/>
          </a:p>
        </p:txBody>
      </p:sp>
      <p:sp>
        <p:nvSpPr>
          <p:cNvPr id="4" name="Content Placeholder 3"/>
          <p:cNvSpPr>
            <a:spLocks noGrp="1"/>
          </p:cNvSpPr>
          <p:nvPr>
            <p:ph idx="1"/>
          </p:nvPr>
        </p:nvSpPr>
        <p:spPr/>
        <p:txBody>
          <a:bodyPr/>
          <a:lstStyle/>
          <a:p>
            <a:r>
              <a:rPr lang="en-US" dirty="0" smtClean="0"/>
              <a:t>Three major sources of external finance for the disabled</a:t>
            </a:r>
          </a:p>
          <a:p>
            <a:pPr lvl="1"/>
            <a:r>
              <a:rPr lang="en-US" dirty="0" smtClean="0"/>
              <a:t>Government </a:t>
            </a:r>
            <a:r>
              <a:rPr lang="en-US" dirty="0" smtClean="0">
                <a:sym typeface="Wingdings" pitchFamily="2" charset="2"/>
              </a:rPr>
              <a:t> social insurance</a:t>
            </a:r>
            <a:endParaRPr lang="en-US" dirty="0" smtClean="0"/>
          </a:p>
          <a:p>
            <a:pPr lvl="1"/>
            <a:r>
              <a:rPr lang="en-US" dirty="0" smtClean="0"/>
              <a:t>Group plan </a:t>
            </a:r>
            <a:r>
              <a:rPr lang="en-US" dirty="0" smtClean="0">
                <a:sym typeface="Wingdings" pitchFamily="2" charset="2"/>
              </a:rPr>
              <a:t> from the employer</a:t>
            </a:r>
            <a:endParaRPr lang="en-US" dirty="0" smtClean="0"/>
          </a:p>
          <a:p>
            <a:pPr lvl="1"/>
            <a:r>
              <a:rPr lang="en-US" dirty="0" smtClean="0"/>
              <a:t>Individual disability income insurance</a:t>
            </a:r>
          </a:p>
          <a:p>
            <a:pPr lvl="1"/>
            <a:endParaRPr lang="en-US" dirty="0" smtClean="0"/>
          </a:p>
          <a:p>
            <a:r>
              <a:rPr lang="en-US" dirty="0" smtClean="0"/>
              <a:t>Disability income insurance</a:t>
            </a:r>
          </a:p>
          <a:p>
            <a:pPr lvl="1"/>
            <a:r>
              <a:rPr lang="en-US" dirty="0" smtClean="0"/>
              <a:t>Provides monthly benefits to replace lost income during the period of disability</a:t>
            </a:r>
          </a:p>
          <a:p>
            <a:pPr lvl="1"/>
            <a:r>
              <a:rPr lang="en-US" dirty="0" smtClean="0"/>
              <a:t>Three basic components</a:t>
            </a:r>
          </a:p>
          <a:p>
            <a:pPr lvl="2"/>
            <a:r>
              <a:rPr lang="en-US" dirty="0" smtClean="0"/>
              <a:t>The elimination period</a:t>
            </a:r>
          </a:p>
          <a:p>
            <a:pPr lvl="2"/>
            <a:r>
              <a:rPr lang="en-US" dirty="0" smtClean="0"/>
              <a:t>The benefit amount</a:t>
            </a:r>
          </a:p>
          <a:p>
            <a:pPr lvl="2"/>
            <a:r>
              <a:rPr lang="en-US" dirty="0" smtClean="0"/>
              <a:t>The benefit period</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Disability Income Insurance</a:t>
            </a:r>
            <a:endParaRPr lang="en-US" dirty="0"/>
          </a:p>
        </p:txBody>
      </p:sp>
      <p:sp>
        <p:nvSpPr>
          <p:cNvPr id="4" name="Content Placeholder 3"/>
          <p:cNvSpPr>
            <a:spLocks noGrp="1"/>
          </p:cNvSpPr>
          <p:nvPr>
            <p:ph idx="1"/>
          </p:nvPr>
        </p:nvSpPr>
        <p:spPr/>
        <p:txBody>
          <a:bodyPr/>
          <a:lstStyle/>
          <a:p>
            <a:r>
              <a:rPr lang="en-US" dirty="0" smtClean="0"/>
              <a:t>Definitions of disability</a:t>
            </a:r>
          </a:p>
          <a:p>
            <a:pPr lvl="1"/>
            <a:r>
              <a:rPr lang="en-US" dirty="0" smtClean="0"/>
              <a:t>Any occupation</a:t>
            </a:r>
          </a:p>
          <a:p>
            <a:pPr lvl="1"/>
            <a:r>
              <a:rPr lang="en-US" dirty="0" smtClean="0"/>
              <a:t>Own occupation</a:t>
            </a:r>
          </a:p>
          <a:p>
            <a:pPr lvl="1"/>
            <a:endParaRPr lang="en-US" dirty="0" smtClean="0"/>
          </a:p>
          <a:p>
            <a:r>
              <a:rPr lang="en-US" dirty="0" smtClean="0"/>
              <a:t>Supplemental benefits</a:t>
            </a:r>
          </a:p>
          <a:p>
            <a:pPr lvl="1"/>
            <a:r>
              <a:rPr lang="en-US" dirty="0" smtClean="0"/>
              <a:t>Residual disability benefits</a:t>
            </a:r>
          </a:p>
          <a:p>
            <a:pPr lvl="1"/>
            <a:r>
              <a:rPr lang="en-US" dirty="0" smtClean="0"/>
              <a:t>Partial disability benefits</a:t>
            </a:r>
          </a:p>
          <a:p>
            <a:pPr lvl="1"/>
            <a:r>
              <a:rPr lang="en-US" dirty="0" smtClean="0"/>
              <a:t>Inflation protection benefits</a:t>
            </a:r>
          </a:p>
          <a:p>
            <a:pPr lvl="1"/>
            <a:r>
              <a:rPr lang="en-US" dirty="0" smtClean="0"/>
              <a:t>Provisions for increased benefit amounts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Selected Life Insurance </a:t>
            </a:r>
            <a:r>
              <a:rPr lang="en-US" dirty="0" smtClean="0"/>
              <a:t>Market – </a:t>
            </a:r>
            <a:r>
              <a:rPr lang="en-US" dirty="0" smtClean="0"/>
              <a:t>the U.S.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Americas – the U.S.</a:t>
            </a:r>
            <a:endParaRPr lang="en-US" dirty="0"/>
          </a:p>
        </p:txBody>
      </p:sp>
      <p:sp>
        <p:nvSpPr>
          <p:cNvPr id="4" name="Content Placeholder 3"/>
          <p:cNvSpPr>
            <a:spLocks noGrp="1"/>
          </p:cNvSpPr>
          <p:nvPr>
            <p:ph idx="1"/>
          </p:nvPr>
        </p:nvSpPr>
        <p:spPr/>
        <p:txBody>
          <a:bodyPr/>
          <a:lstStyle/>
          <a:p>
            <a:r>
              <a:rPr lang="en-US" dirty="0" smtClean="0"/>
              <a:t>The world’s largest market</a:t>
            </a:r>
          </a:p>
          <a:p>
            <a:pPr lvl="1"/>
            <a:endParaRPr lang="en-US" dirty="0" smtClean="0"/>
          </a:p>
          <a:p>
            <a:r>
              <a:rPr lang="en-US" dirty="0" smtClean="0"/>
              <a:t>A mature market</a:t>
            </a:r>
          </a:p>
          <a:p>
            <a:pPr lvl="1"/>
            <a:endParaRPr lang="en-US" dirty="0" smtClean="0"/>
          </a:p>
          <a:p>
            <a:r>
              <a:rPr lang="en-US" dirty="0" smtClean="0"/>
              <a:t>International interest by U.S. insurers has increased dramatically.</a:t>
            </a:r>
          </a:p>
          <a:p>
            <a:pPr lvl="1"/>
            <a:r>
              <a:rPr lang="en-US" dirty="0" smtClean="0"/>
              <a:t>The U.S. market is mature</a:t>
            </a:r>
          </a:p>
          <a:p>
            <a:pPr lvl="1"/>
            <a:r>
              <a:rPr lang="en-US" dirty="0" smtClean="0"/>
              <a:t>The attractive growth rates existing in various overseas markets</a:t>
            </a:r>
          </a:p>
          <a:p>
            <a:pPr lvl="1"/>
            <a:r>
              <a:rPr lang="en-US" dirty="0" smtClean="0"/>
              <a:t>The search for more profitable business</a:t>
            </a:r>
          </a:p>
          <a:p>
            <a:pPr lvl="1"/>
            <a:r>
              <a:rPr lang="en-US" dirty="0" smtClean="0"/>
              <a:t>Increasing competition in U.S. market</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Americas – the U.S.</a:t>
            </a:r>
            <a:endParaRPr lang="en-US" dirty="0"/>
          </a:p>
        </p:txBody>
      </p:sp>
      <p:sp>
        <p:nvSpPr>
          <p:cNvPr id="4" name="Content Placeholder 3"/>
          <p:cNvSpPr>
            <a:spLocks noGrp="1"/>
          </p:cNvSpPr>
          <p:nvPr>
            <p:ph idx="1"/>
          </p:nvPr>
        </p:nvSpPr>
        <p:spPr/>
        <p:txBody>
          <a:bodyPr>
            <a:normAutofit lnSpcReduction="10000"/>
          </a:bodyPr>
          <a:lstStyle/>
          <a:p>
            <a:r>
              <a:rPr lang="en-US" dirty="0" smtClean="0"/>
              <a:t>A wide array of products invented and sold</a:t>
            </a:r>
          </a:p>
          <a:p>
            <a:pPr lvl="1"/>
            <a:r>
              <a:rPr lang="en-US" dirty="0" smtClean="0"/>
              <a:t>1,200 insurers compete </a:t>
            </a:r>
            <a:r>
              <a:rPr lang="en-US" dirty="0" smtClean="0">
                <a:sym typeface="Wingdings" pitchFamily="2" charset="2"/>
              </a:rPr>
              <a:t> a significant reduction from 2,343 in 1998</a:t>
            </a:r>
            <a:endParaRPr lang="en-US" dirty="0" smtClean="0"/>
          </a:p>
          <a:p>
            <a:pPr lvl="1"/>
            <a:endParaRPr lang="en-US" dirty="0" smtClean="0"/>
          </a:p>
          <a:p>
            <a:r>
              <a:rPr lang="en-US" dirty="0" smtClean="0"/>
              <a:t>Distribution mainly by agents and brokers (90%)</a:t>
            </a:r>
          </a:p>
          <a:p>
            <a:pPr lvl="1"/>
            <a:r>
              <a:rPr lang="en-US" dirty="0" smtClean="0"/>
              <a:t>More companies experiment alternative distribution systems</a:t>
            </a:r>
          </a:p>
          <a:p>
            <a:pPr lvl="1"/>
            <a:r>
              <a:rPr lang="en-US" dirty="0" err="1" smtClean="0"/>
              <a:t>Bancassurance</a:t>
            </a:r>
            <a:r>
              <a:rPr lang="en-US" dirty="0" smtClean="0"/>
              <a:t> not popular</a:t>
            </a:r>
          </a:p>
          <a:p>
            <a:pPr lvl="1"/>
            <a:endParaRPr lang="en-US" dirty="0" smtClean="0"/>
          </a:p>
          <a:p>
            <a:r>
              <a:rPr lang="en-US" dirty="0" smtClean="0"/>
              <a:t>Market issues</a:t>
            </a:r>
          </a:p>
          <a:p>
            <a:pPr lvl="1"/>
            <a:r>
              <a:rPr lang="en-US" dirty="0" smtClean="0"/>
              <a:t>Financial modernization</a:t>
            </a:r>
          </a:p>
          <a:p>
            <a:pPr lvl="1"/>
            <a:r>
              <a:rPr lang="en-US" dirty="0" smtClean="0"/>
              <a:t>Regulatory concerns</a:t>
            </a:r>
          </a:p>
          <a:p>
            <a:pPr lvl="1"/>
            <a:r>
              <a:rPr lang="en-US" dirty="0" smtClean="0"/>
              <a:t>Health insurance reform</a:t>
            </a:r>
          </a:p>
          <a:p>
            <a:pPr lvl="1"/>
            <a:r>
              <a:rPr lang="en-US" dirty="0" smtClean="0"/>
              <a:t>Emphasis on financial stability</a:t>
            </a:r>
          </a:p>
          <a:p>
            <a:pPr lvl="1"/>
            <a:r>
              <a:rPr lang="en-US" dirty="0" smtClean="0"/>
              <a:t>Implementation of risk-based capital</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Americas – the U.S. </a:t>
            </a:r>
            <a:r>
              <a:rPr lang="en-US" sz="2000" dirty="0" smtClean="0"/>
              <a:t>(Figure 21.5)</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28</a:t>
            </a:fld>
            <a:endParaRPr lang="en-US"/>
          </a:p>
        </p:txBody>
      </p:sp>
      <p:pic>
        <p:nvPicPr>
          <p:cNvPr id="5" name="Picture 4"/>
          <p:cNvPicPr>
            <a:picLocks noChangeAspect="1" noChangeArrowheads="1"/>
          </p:cNvPicPr>
          <p:nvPr/>
        </p:nvPicPr>
        <p:blipFill>
          <a:blip r:embed="rId2" cstate="print"/>
          <a:srcRect/>
          <a:stretch>
            <a:fillRect/>
          </a:stretch>
        </p:blipFill>
        <p:spPr bwMode="auto">
          <a:xfrm>
            <a:off x="539750" y="1773238"/>
            <a:ext cx="7993063" cy="342741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a:t>
            </a:r>
            <a:r>
              <a:rPr lang="en-US" dirty="0" smtClean="0"/>
              <a:t>U.S. </a:t>
            </a:r>
            <a:r>
              <a:rPr lang="en-US" dirty="0" smtClean="0"/>
              <a:t>Healthcare Reform</a:t>
            </a:r>
            <a:endParaRPr lang="en-US" dirty="0"/>
          </a:p>
        </p:txBody>
      </p:sp>
      <p:sp>
        <p:nvSpPr>
          <p:cNvPr id="3" name="Slide Number Placeholder 2"/>
          <p:cNvSpPr>
            <a:spLocks noGrp="1"/>
          </p:cNvSpPr>
          <p:nvPr>
            <p:ph type="sldNum" sz="quarter" idx="12"/>
          </p:nvPr>
        </p:nvSpPr>
        <p:spPr/>
        <p:txBody>
          <a:bodyPr/>
          <a:lstStyle/>
          <a:p>
            <a:fld id="{1E48E7AC-00C8-46B0-AB26-1C1DD380E9D7}" type="slidenum">
              <a:rPr lang="en-US" smtClean="0"/>
              <a:pPr/>
              <a:t>29</a:t>
            </a:fld>
            <a:endParaRPr lang="en-US"/>
          </a:p>
        </p:txBody>
      </p:sp>
      <p:sp>
        <p:nvSpPr>
          <p:cNvPr id="4" name="TextBox 3"/>
          <p:cNvSpPr txBox="1"/>
          <p:nvPr/>
        </p:nvSpPr>
        <p:spPr>
          <a:xfrm>
            <a:off x="681938" y="5791200"/>
            <a:ext cx="5947462" cy="246221"/>
          </a:xfrm>
          <a:prstGeom prst="rect">
            <a:avLst/>
          </a:prstGeom>
          <a:noFill/>
        </p:spPr>
        <p:txBody>
          <a:bodyPr wrap="none" rtlCol="0">
            <a:spAutoFit/>
          </a:bodyPr>
          <a:lstStyle/>
          <a:p>
            <a:r>
              <a:rPr lang="en-US" sz="1000" dirty="0" smtClean="0">
                <a:solidFill>
                  <a:schemeClr val="bg1"/>
                </a:solidFill>
                <a:latin typeface="Arial" pitchFamily="34" charset="0"/>
                <a:cs typeface="Arial" pitchFamily="34" charset="0"/>
                <a:hlinkClick r:id="rId2"/>
              </a:rPr>
              <a:t>http://www.reuters.com/article/idUSN1914020220100319</a:t>
            </a:r>
            <a:r>
              <a:rPr lang="en-US" sz="1000" dirty="0" smtClean="0">
                <a:solidFill>
                  <a:schemeClr val="bg1"/>
                </a:solidFill>
                <a:latin typeface="Arial" pitchFamily="34" charset="0"/>
                <a:cs typeface="Arial" pitchFamily="34" charset="0"/>
              </a:rPr>
              <a:t>; </a:t>
            </a:r>
            <a:r>
              <a:rPr lang="en-US" sz="1000" dirty="0" smtClean="0">
                <a:solidFill>
                  <a:schemeClr val="bg1"/>
                </a:solidFill>
                <a:latin typeface="Arial" pitchFamily="34" charset="0"/>
                <a:cs typeface="Arial" pitchFamily="34" charset="0"/>
                <a:hlinkClick r:id="rId3"/>
              </a:rPr>
              <a:t>http://www.reuters.com/subjects/healthcare</a:t>
            </a:r>
            <a:r>
              <a:rPr lang="en-US" sz="1000" dirty="0" smtClean="0">
                <a:solidFill>
                  <a:schemeClr val="bg1"/>
                </a:solidFill>
                <a:latin typeface="Arial" pitchFamily="34" charset="0"/>
                <a:cs typeface="Arial" pitchFamily="34" charset="0"/>
              </a:rPr>
              <a:t> </a:t>
            </a:r>
            <a:endParaRPr lang="en-US" sz="1000" dirty="0">
              <a:solidFill>
                <a:schemeClr val="bg1"/>
              </a:solidFill>
              <a:latin typeface="Arial" pitchFamily="34" charset="0"/>
              <a:cs typeface="Arial" pitchFamily="34" charset="0"/>
            </a:endParaRPr>
          </a:p>
        </p:txBody>
      </p:sp>
      <p:pic>
        <p:nvPicPr>
          <p:cNvPr id="63490" name="Picture 2" descr="http://t0.gstatic.com/images?q=tbn:YhjYuCir3MpPwM:http://www.aafp.org/online/etc/medialib/aafp_org/images/news_folder/aafp_news_now/frequently_used/health-care-reform-path.Par.0001.Image.250.gif">
            <a:hlinkClick r:id="rId4"/>
          </p:cNvPr>
          <p:cNvPicPr>
            <a:picLocks noChangeAspect="1" noChangeArrowheads="1"/>
          </p:cNvPicPr>
          <p:nvPr/>
        </p:nvPicPr>
        <p:blipFill>
          <a:blip r:embed="rId5" cstate="print"/>
          <a:srcRect/>
          <a:stretch>
            <a:fillRect/>
          </a:stretch>
        </p:blipFill>
        <p:spPr bwMode="auto">
          <a:xfrm>
            <a:off x="7696200" y="3124200"/>
            <a:ext cx="800100" cy="11525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Study Points</a:t>
            </a:r>
            <a:endParaRPr lang="en-US" dirty="0"/>
          </a:p>
        </p:txBody>
      </p:sp>
      <p:sp>
        <p:nvSpPr>
          <p:cNvPr id="4" name="Content Placeholder 3"/>
          <p:cNvSpPr>
            <a:spLocks noGrp="1"/>
          </p:cNvSpPr>
          <p:nvPr>
            <p:ph idx="1"/>
          </p:nvPr>
        </p:nvSpPr>
        <p:spPr/>
        <p:txBody>
          <a:bodyPr/>
          <a:lstStyle/>
          <a:p>
            <a:r>
              <a:rPr lang="en-US" dirty="0" smtClean="0"/>
              <a:t>Policies sold by life insurance companies</a:t>
            </a:r>
          </a:p>
          <a:p>
            <a:pPr lvl="1"/>
            <a:endParaRPr lang="en-US" dirty="0" smtClean="0"/>
          </a:p>
          <a:p>
            <a:r>
              <a:rPr lang="en-US" dirty="0" smtClean="0"/>
              <a:t>Selected life insurance markets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Percentage Uninsured</a:t>
            </a:r>
            <a:br>
              <a:rPr lang="en-US" dirty="0" smtClean="0"/>
            </a:br>
            <a:r>
              <a:rPr lang="en-US" sz="2000" dirty="0" smtClean="0"/>
              <a:t>Relative to State Population – Three Year Average, 2005-2007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30</a:t>
            </a:fld>
            <a:endParaRPr lang="en-US"/>
          </a:p>
        </p:txBody>
      </p:sp>
      <p:pic>
        <p:nvPicPr>
          <p:cNvPr id="40962" name="Picture 2"/>
          <p:cNvPicPr>
            <a:picLocks noChangeAspect="1" noChangeArrowheads="1"/>
          </p:cNvPicPr>
          <p:nvPr/>
        </p:nvPicPr>
        <p:blipFill>
          <a:blip r:embed="rId2" cstate="print"/>
          <a:srcRect/>
          <a:stretch>
            <a:fillRect/>
          </a:stretch>
        </p:blipFill>
        <p:spPr bwMode="auto">
          <a:xfrm>
            <a:off x="1219200" y="1447800"/>
            <a:ext cx="6600825" cy="4591050"/>
          </a:xfrm>
          <a:prstGeom prst="rect">
            <a:avLst/>
          </a:prstGeom>
          <a:ln>
            <a:noFill/>
          </a:ln>
          <a:effectLst>
            <a:softEdge rad="112500"/>
          </a:effectLst>
        </p:spPr>
      </p:pic>
    </p:spTree>
  </p:cSld>
  <p:clrMapOvr>
    <a:masterClrMapping/>
  </p:clrMapOvr>
  <p:transition>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Healthcare Expenditure – 1960-2010</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31</a:t>
            </a:fld>
            <a:endParaRPr lang="en-US"/>
          </a:p>
        </p:txBody>
      </p:sp>
      <p:pic>
        <p:nvPicPr>
          <p:cNvPr id="57346" name="Picture 2"/>
          <p:cNvPicPr>
            <a:picLocks noChangeAspect="1" noChangeArrowheads="1"/>
          </p:cNvPicPr>
          <p:nvPr/>
        </p:nvPicPr>
        <p:blipFill>
          <a:blip r:embed="rId2" cstate="print"/>
          <a:srcRect/>
          <a:stretch>
            <a:fillRect/>
          </a:stretch>
        </p:blipFill>
        <p:spPr bwMode="auto">
          <a:xfrm>
            <a:off x="1000125" y="1362075"/>
            <a:ext cx="7143750" cy="4657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2010 Reform</a:t>
            </a:r>
            <a:br>
              <a:rPr lang="en-US" dirty="0" smtClean="0"/>
            </a:br>
            <a:r>
              <a:rPr lang="en-US" dirty="0" smtClean="0"/>
              <a:t>(Based on Draft)</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32</a:t>
            </a:fld>
            <a:endParaRPr lang="en-US"/>
          </a:p>
        </p:txBody>
      </p:sp>
      <p:pic>
        <p:nvPicPr>
          <p:cNvPr id="39938" name="Picture 2" descr="http://3.bp.blogspot.com/_HyyDHyAwI6k/SbuwNGbdMpI/AAAAAAAAE14/yrdMya44WM8/s400/obama-healthcare1.jpg"/>
          <p:cNvPicPr>
            <a:picLocks noChangeAspect="1" noChangeArrowheads="1"/>
          </p:cNvPicPr>
          <p:nvPr/>
        </p:nvPicPr>
        <p:blipFill>
          <a:blip r:embed="rId2" cstate="print"/>
          <a:srcRect/>
          <a:stretch>
            <a:fillRect/>
          </a:stretch>
        </p:blipFill>
        <p:spPr bwMode="auto">
          <a:xfrm>
            <a:off x="6553200" y="2566987"/>
            <a:ext cx="1905000" cy="1728788"/>
          </a:xfrm>
          <a:prstGeom prst="rect">
            <a:avLst/>
          </a:prstGeom>
          <a:noFill/>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2010 </a:t>
            </a:r>
            <a:r>
              <a:rPr lang="en-US" sz="2000" dirty="0" smtClean="0"/>
              <a:t>(Selected)</a:t>
            </a:r>
            <a:endParaRPr lang="en-US" dirty="0"/>
          </a:p>
        </p:txBody>
      </p:sp>
      <p:sp>
        <p:nvSpPr>
          <p:cNvPr id="6" name="Text Placeholder 5"/>
          <p:cNvSpPr>
            <a:spLocks noGrp="1"/>
          </p:cNvSpPr>
          <p:nvPr>
            <p:ph type="body" idx="1"/>
          </p:nvPr>
        </p:nvSpPr>
        <p:spPr/>
        <p:txBody>
          <a:bodyPr/>
          <a:lstStyle/>
          <a:p>
            <a:r>
              <a:rPr lang="en-US" dirty="0" smtClean="0"/>
              <a:t>Affecting Current Practices</a:t>
            </a:r>
            <a:endParaRPr lang="en-US" dirty="0"/>
          </a:p>
        </p:txBody>
      </p:sp>
      <p:sp>
        <p:nvSpPr>
          <p:cNvPr id="4" name="Content Placeholder 3"/>
          <p:cNvSpPr>
            <a:spLocks noGrp="1"/>
          </p:cNvSpPr>
          <p:nvPr>
            <p:ph sz="half" idx="2"/>
          </p:nvPr>
        </p:nvSpPr>
        <p:spPr/>
        <p:txBody>
          <a:bodyPr>
            <a:normAutofit/>
          </a:bodyPr>
          <a:lstStyle/>
          <a:p>
            <a:r>
              <a:rPr lang="en-US" dirty="0" smtClean="0"/>
              <a:t>Insurers not allowed to drop coverage when they get sick</a:t>
            </a:r>
          </a:p>
          <a:p>
            <a:r>
              <a:rPr lang="en-US" dirty="0" smtClean="0"/>
              <a:t>Lifetime coverage limits eliminated </a:t>
            </a:r>
          </a:p>
          <a:p>
            <a:r>
              <a:rPr lang="en-US" dirty="0" smtClean="0"/>
              <a:t>Annual limits restricted</a:t>
            </a:r>
          </a:p>
          <a:p>
            <a:r>
              <a:rPr lang="en-US" dirty="0" smtClean="0"/>
              <a:t>Dependent children with a pre-existing condition not excluded</a:t>
            </a:r>
          </a:p>
          <a:p>
            <a:r>
              <a:rPr lang="en-US" dirty="0" smtClean="0"/>
              <a:t>Dependent children covered until age 26</a:t>
            </a:r>
          </a:p>
          <a:p>
            <a:r>
              <a:rPr lang="en-US" dirty="0" smtClean="0"/>
              <a:t>Tax credit available for small businesses providing coverage for workers.</a:t>
            </a:r>
          </a:p>
        </p:txBody>
      </p:sp>
      <p:sp>
        <p:nvSpPr>
          <p:cNvPr id="7" name="Text Placeholder 6"/>
          <p:cNvSpPr>
            <a:spLocks noGrp="1"/>
          </p:cNvSpPr>
          <p:nvPr>
            <p:ph type="body" sz="quarter" idx="3"/>
          </p:nvPr>
        </p:nvSpPr>
        <p:spPr/>
        <p:txBody>
          <a:bodyPr/>
          <a:lstStyle/>
          <a:p>
            <a:r>
              <a:rPr lang="en-US" dirty="0" smtClean="0"/>
              <a:t>Somewhat New</a:t>
            </a:r>
            <a:endParaRPr lang="en-US" dirty="0"/>
          </a:p>
        </p:txBody>
      </p:sp>
      <p:sp>
        <p:nvSpPr>
          <p:cNvPr id="8" name="Content Placeholder 7"/>
          <p:cNvSpPr>
            <a:spLocks noGrp="1"/>
          </p:cNvSpPr>
          <p:nvPr>
            <p:ph sz="quarter" idx="4"/>
          </p:nvPr>
        </p:nvSpPr>
        <p:spPr/>
        <p:txBody>
          <a:bodyPr/>
          <a:lstStyle/>
          <a:p>
            <a:r>
              <a:rPr lang="en-US" dirty="0" smtClean="0"/>
              <a:t>Uninsured adults with a pre-existing conditions being able to obtain coverage through a new program</a:t>
            </a:r>
          </a:p>
          <a:p>
            <a:pPr lvl="1"/>
            <a:r>
              <a:rPr lang="en-US" dirty="0" smtClean="0"/>
              <a:t>The new program expires once insurance exchanges begin operating in 2014.</a:t>
            </a:r>
          </a:p>
          <a:p>
            <a:r>
              <a:rPr lang="en-US" dirty="0" smtClean="0"/>
              <a:t>A temporary reinsurance program help companies maintain health coverage for early retirees between the ages of 55 and 64.</a:t>
            </a:r>
          </a:p>
          <a:p>
            <a:pPr lvl="1"/>
            <a:r>
              <a:rPr lang="en-US" dirty="0" smtClean="0"/>
              <a:t>This program expires in 2014.</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33</a:t>
            </a:fld>
            <a:endParaRPr lang="en-US"/>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2011 </a:t>
            </a:r>
            <a:r>
              <a:rPr lang="en-US" sz="2000" dirty="0" smtClean="0"/>
              <a:t>(Selected)</a:t>
            </a:r>
            <a:endParaRPr lang="en-US" dirty="0"/>
          </a:p>
        </p:txBody>
      </p:sp>
      <p:sp>
        <p:nvSpPr>
          <p:cNvPr id="5" name="Text Placeholder 4"/>
          <p:cNvSpPr>
            <a:spLocks noGrp="1"/>
          </p:cNvSpPr>
          <p:nvPr>
            <p:ph type="body" idx="1"/>
          </p:nvPr>
        </p:nvSpPr>
        <p:spPr/>
        <p:txBody>
          <a:bodyPr/>
          <a:lstStyle/>
          <a:p>
            <a:r>
              <a:rPr lang="en-US" dirty="0" smtClean="0"/>
              <a:t>Medicare &amp; Medicaid</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Provides 10% bonus to primary care physicians and general surgeons</a:t>
            </a:r>
          </a:p>
          <a:p>
            <a:pPr lvl="1"/>
            <a:endParaRPr lang="en-US" dirty="0" smtClean="0"/>
          </a:p>
          <a:p>
            <a:r>
              <a:rPr lang="en-US" dirty="0" smtClean="0"/>
              <a:t>A free annual wellness visit and personalized prevention plan service. </a:t>
            </a:r>
          </a:p>
          <a:p>
            <a:pPr lvl="1"/>
            <a:r>
              <a:rPr lang="en-US" dirty="0" smtClean="0"/>
              <a:t>New plans required to cover preventive services with little or no cost to patients.</a:t>
            </a:r>
          </a:p>
          <a:p>
            <a:pPr lvl="1"/>
            <a:endParaRPr lang="en-US" dirty="0" smtClean="0"/>
          </a:p>
          <a:p>
            <a:r>
              <a:rPr lang="en-US" dirty="0" smtClean="0"/>
              <a:t>Payments to insurers offering Medicare Advantage services frozen at 2010 levels.</a:t>
            </a:r>
          </a:p>
          <a:p>
            <a:pPr lvl="1"/>
            <a:endParaRPr lang="en-US" dirty="0" smtClean="0"/>
          </a:p>
          <a:p>
            <a:r>
              <a:rPr lang="en-US" dirty="0" smtClean="0"/>
              <a:t>A new program under the Medicaid plan for the poor allows states to offer home/community-based care for the disabled that might otherwise require institutional care.</a:t>
            </a:r>
          </a:p>
        </p:txBody>
      </p:sp>
      <p:sp>
        <p:nvSpPr>
          <p:cNvPr id="6" name="Text Placeholder 5"/>
          <p:cNvSpPr>
            <a:spLocks noGrp="1"/>
          </p:cNvSpPr>
          <p:nvPr>
            <p:ph type="body" sz="quarter" idx="3"/>
          </p:nvPr>
        </p:nvSpPr>
        <p:spPr/>
        <p:txBody>
          <a:bodyPr/>
          <a:lstStyle/>
          <a:p>
            <a:r>
              <a:rPr lang="en-US" dirty="0" smtClean="0"/>
              <a:t>Other</a:t>
            </a:r>
            <a:endParaRPr lang="en-US" dirty="0"/>
          </a:p>
        </p:txBody>
      </p:sp>
      <p:sp>
        <p:nvSpPr>
          <p:cNvPr id="7" name="Content Placeholder 6"/>
          <p:cNvSpPr>
            <a:spLocks noGrp="1"/>
          </p:cNvSpPr>
          <p:nvPr>
            <p:ph sz="quarter" idx="4"/>
          </p:nvPr>
        </p:nvSpPr>
        <p:spPr/>
        <p:txBody>
          <a:bodyPr/>
          <a:lstStyle/>
          <a:p>
            <a:r>
              <a:rPr lang="en-US" sz="1600" dirty="0" smtClean="0"/>
              <a:t>Employers required to disclose the value of health benefits on employees' W-2 tax forms</a:t>
            </a:r>
          </a:p>
          <a:p>
            <a:r>
              <a:rPr lang="en-US" sz="1600" dirty="0" smtClean="0"/>
              <a:t>An annual fee imposed on pharmaceutical companies according to market share. </a:t>
            </a:r>
          </a:p>
          <a:p>
            <a:pPr lvl="1"/>
            <a:r>
              <a:rPr lang="en-US" sz="1400" dirty="0" smtClean="0"/>
              <a:t>Not applicable to companies with sales of $5 million or less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34</a:t>
            </a:fld>
            <a:endParaRPr lang="en-US"/>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2012 </a:t>
            </a:r>
            <a:r>
              <a:rPr lang="en-US" sz="2000" dirty="0" smtClean="0"/>
              <a:t>(Selected)</a:t>
            </a:r>
            <a:endParaRPr lang="en-US" sz="2000" dirty="0"/>
          </a:p>
        </p:txBody>
      </p:sp>
      <p:sp>
        <p:nvSpPr>
          <p:cNvPr id="4" name="Content Placeholder 3"/>
          <p:cNvSpPr>
            <a:spLocks noGrp="1"/>
          </p:cNvSpPr>
          <p:nvPr>
            <p:ph idx="1"/>
          </p:nvPr>
        </p:nvSpPr>
        <p:spPr/>
        <p:txBody>
          <a:bodyPr/>
          <a:lstStyle/>
          <a:p>
            <a:r>
              <a:rPr lang="en-US" dirty="0" smtClean="0"/>
              <a:t>Physician payment reforms implemented in </a:t>
            </a:r>
            <a:r>
              <a:rPr lang="en-US" u="sng" dirty="0" smtClean="0"/>
              <a:t>Medicare</a:t>
            </a:r>
          </a:p>
          <a:p>
            <a:pPr lvl="1"/>
            <a:r>
              <a:rPr lang="en-US" dirty="0" smtClean="0"/>
              <a:t>To enhance primary care services </a:t>
            </a:r>
          </a:p>
          <a:p>
            <a:pPr lvl="1"/>
            <a:r>
              <a:rPr lang="en-US" dirty="0" smtClean="0"/>
              <a:t>Doctors to form "accountable care organizations" to improve quality and efficiency of care</a:t>
            </a:r>
          </a:p>
          <a:p>
            <a:pPr lvl="1"/>
            <a:endParaRPr lang="en-US" dirty="0" smtClean="0"/>
          </a:p>
          <a:p>
            <a:r>
              <a:rPr lang="en-US" dirty="0" smtClean="0"/>
              <a:t>An incentive program in Medicare for acute care hospitals to improve quality outcomes</a:t>
            </a:r>
          </a:p>
          <a:p>
            <a:pPr lvl="1"/>
            <a:endParaRPr lang="en-US" dirty="0" smtClean="0"/>
          </a:p>
          <a:p>
            <a:r>
              <a:rPr lang="en-US" u="sng" dirty="0" smtClean="0"/>
              <a:t>The Centers for Medicare and Medicaid Services</a:t>
            </a:r>
            <a:r>
              <a:rPr lang="en-US" dirty="0" smtClean="0"/>
              <a:t>, which oversees the government programs, begin tracking hospital readmission rates and puts in place financial incentives to reduce preventable readmissions.</a:t>
            </a:r>
          </a:p>
        </p:txBody>
      </p:sp>
      <p:sp>
        <p:nvSpPr>
          <p:cNvPr id="2" name="Slide Number Placeholder 1"/>
          <p:cNvSpPr>
            <a:spLocks noGrp="1"/>
          </p:cNvSpPr>
          <p:nvPr>
            <p:ph type="sldNum" sz="quarter" idx="12"/>
          </p:nvPr>
        </p:nvSpPr>
        <p:spPr/>
        <p:txBody>
          <a:bodyPr/>
          <a:lstStyle/>
          <a:p>
            <a:fld id="{1E48E7AC-00C8-46B0-AB26-1C1DD380E9D7}" type="slidenum">
              <a:rPr lang="en-US" smtClean="0"/>
              <a:pPr/>
              <a:t>35</a:t>
            </a:fld>
            <a:endParaRPr lang="en-US"/>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2013 </a:t>
            </a:r>
            <a:r>
              <a:rPr lang="en-US" sz="2000" dirty="0" smtClean="0"/>
              <a:t>(Selected)</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A national pilot program established for </a:t>
            </a:r>
            <a:r>
              <a:rPr lang="en-US" u="sng" dirty="0" smtClean="0"/>
              <a:t>Medicare</a:t>
            </a:r>
            <a:r>
              <a:rPr lang="en-US" dirty="0" smtClean="0"/>
              <a:t> on payment bundling</a:t>
            </a:r>
          </a:p>
          <a:p>
            <a:pPr lvl="1"/>
            <a:r>
              <a:rPr lang="en-US" dirty="0" smtClean="0"/>
              <a:t>To encourage doctors/hospitals/other providers to better coordinate patient care</a:t>
            </a:r>
          </a:p>
          <a:p>
            <a:pPr lvl="1"/>
            <a:endParaRPr lang="en-US" dirty="0" smtClean="0"/>
          </a:p>
          <a:p>
            <a:r>
              <a:rPr lang="en-US" dirty="0" smtClean="0"/>
              <a:t>The threshold for claiming medical expenses on itemized tax returns raised to 10% from 7.5% of income</a:t>
            </a:r>
          </a:p>
          <a:p>
            <a:pPr lvl="1"/>
            <a:r>
              <a:rPr lang="en-US" dirty="0" smtClean="0"/>
              <a:t>Remains at 7.5% for the elderly until 2016</a:t>
            </a:r>
          </a:p>
          <a:p>
            <a:pPr lvl="1"/>
            <a:endParaRPr lang="en-US" dirty="0" smtClean="0"/>
          </a:p>
          <a:p>
            <a:r>
              <a:rPr lang="en-US" dirty="0" smtClean="0"/>
              <a:t>The Medicare payroll tax is raised to 2.35% from 1.45% for</a:t>
            </a:r>
          </a:p>
          <a:p>
            <a:pPr lvl="1"/>
            <a:r>
              <a:rPr lang="en-US" dirty="0" smtClean="0"/>
              <a:t>Individuals earning &gt;$200,000 and married &gt;$250,000</a:t>
            </a:r>
          </a:p>
          <a:p>
            <a:pPr lvl="1"/>
            <a:endParaRPr lang="en-US" dirty="0" smtClean="0"/>
          </a:p>
          <a:p>
            <a:r>
              <a:rPr lang="en-US" dirty="0" smtClean="0"/>
              <a:t>2.9% excise tax on the sale of medical devices</a:t>
            </a:r>
          </a:p>
          <a:p>
            <a:pPr lvl="1"/>
            <a:r>
              <a:rPr lang="en-US" dirty="0" smtClean="0"/>
              <a:t>Excluding those generally purchased at the retail level by the public</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36</a:t>
            </a:fld>
            <a:endParaRPr lang="en-US"/>
          </a:p>
        </p:txBody>
      </p:sp>
      <p:sp>
        <p:nvSpPr>
          <p:cNvPr id="6" name="WordArt 4"/>
          <p:cNvSpPr>
            <a:spLocks noChangeArrowheads="1" noChangeShapeType="1" noTextEdit="1"/>
          </p:cNvSpPr>
          <p:nvPr/>
        </p:nvSpPr>
        <p:spPr bwMode="auto">
          <a:xfrm>
            <a:off x="1066799" y="5991226"/>
            <a:ext cx="1447801" cy="180974"/>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0">
                  <a:gsLst>
                    <a:gs pos="0">
                      <a:srgbClr val="FFE701"/>
                    </a:gs>
                    <a:gs pos="100000">
                      <a:srgbClr val="FE3E02"/>
                    </a:gs>
                  </a:gsLst>
                  <a:lin ang="5400000" scaled="1"/>
                </a:gradFill>
                <a:latin typeface="Impact"/>
              </a:rPr>
              <a:t>Financing!</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
        <p:nvSpPr>
          <p:cNvPr id="7" name="WordArt 4"/>
          <p:cNvSpPr>
            <a:spLocks noChangeArrowheads="1" noChangeShapeType="1" noTextEdit="1"/>
          </p:cNvSpPr>
          <p:nvPr/>
        </p:nvSpPr>
        <p:spPr bwMode="auto">
          <a:xfrm>
            <a:off x="1066799" y="4924426"/>
            <a:ext cx="1447801" cy="180974"/>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0">
                  <a:gsLst>
                    <a:gs pos="0">
                      <a:srgbClr val="FFE701"/>
                    </a:gs>
                    <a:gs pos="100000">
                      <a:srgbClr val="FE3E02"/>
                    </a:gs>
                  </a:gsLst>
                  <a:lin ang="5400000" scaled="1"/>
                </a:gradFill>
                <a:latin typeface="Impact"/>
              </a:rPr>
              <a:t>Financing!</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
        <p:nvSpPr>
          <p:cNvPr id="8" name="WordArt 4"/>
          <p:cNvSpPr>
            <a:spLocks noChangeArrowheads="1" noChangeShapeType="1" noTextEdit="1"/>
          </p:cNvSpPr>
          <p:nvPr/>
        </p:nvSpPr>
        <p:spPr bwMode="auto">
          <a:xfrm>
            <a:off x="1066799" y="3933826"/>
            <a:ext cx="1447801" cy="180974"/>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0">
                  <a:gsLst>
                    <a:gs pos="0">
                      <a:srgbClr val="FFE701"/>
                    </a:gs>
                    <a:gs pos="100000">
                      <a:srgbClr val="FE3E02"/>
                    </a:gs>
                  </a:gsLst>
                  <a:lin ang="5400000" scaled="1"/>
                </a:gradFill>
                <a:latin typeface="Impact"/>
              </a:rPr>
              <a:t>Financing!</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2014 </a:t>
            </a:r>
            <a:r>
              <a:rPr lang="en-US" sz="2000" dirty="0" smtClean="0"/>
              <a:t>(Selected)</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Opens “state health insurance exchanges” for small businesses and individuals</a:t>
            </a:r>
          </a:p>
          <a:p>
            <a:pPr lvl="1"/>
            <a:endParaRPr lang="en-US" dirty="0" smtClean="0"/>
          </a:p>
          <a:p>
            <a:r>
              <a:rPr lang="en-US" dirty="0" smtClean="0"/>
              <a:t>Most people required to obtain health insurance coverage</a:t>
            </a:r>
          </a:p>
          <a:p>
            <a:pPr lvl="1"/>
            <a:r>
              <a:rPr lang="en-US" dirty="0" smtClean="0"/>
              <a:t>A fine imposed if they do not</a:t>
            </a:r>
          </a:p>
          <a:p>
            <a:pPr lvl="1"/>
            <a:r>
              <a:rPr lang="en-US" dirty="0" smtClean="0"/>
              <a:t>Healthcare tax credits available to people with incomes up to 400% of poverty</a:t>
            </a:r>
          </a:p>
          <a:p>
            <a:pPr lvl="1"/>
            <a:r>
              <a:rPr lang="en-US" u="sng" dirty="0" smtClean="0"/>
              <a:t>Medicaid</a:t>
            </a:r>
            <a:r>
              <a:rPr lang="en-US" dirty="0" smtClean="0"/>
              <a:t> available to people with income up to 133% of the poverty level</a:t>
            </a:r>
          </a:p>
          <a:p>
            <a:pPr lvl="1"/>
            <a:endParaRPr lang="en-US" dirty="0" smtClean="0"/>
          </a:p>
          <a:p>
            <a:r>
              <a:rPr lang="en-US" dirty="0" smtClean="0"/>
              <a:t>Health plans no longer exclude people due to pre-existing conditions</a:t>
            </a:r>
          </a:p>
          <a:p>
            <a:pPr lvl="1"/>
            <a:endParaRPr lang="en-US" dirty="0" smtClean="0"/>
          </a:p>
          <a:p>
            <a:r>
              <a:rPr lang="en-US" dirty="0" smtClean="0"/>
              <a:t>Employers ≥ 50 workers face a fine of $2,000 for each employee if any worker receives subsidized insurance on the exchange</a:t>
            </a:r>
          </a:p>
          <a:p>
            <a:pPr lvl="1"/>
            <a:r>
              <a:rPr lang="en-US" dirty="0" smtClean="0"/>
              <a:t>The first 30 employees are not counted for the fine.</a:t>
            </a:r>
          </a:p>
          <a:p>
            <a:pPr lvl="1"/>
            <a:endParaRPr lang="en-US" dirty="0" smtClean="0"/>
          </a:p>
          <a:p>
            <a:r>
              <a:rPr lang="en-US" dirty="0" smtClean="0"/>
              <a:t>Health insurance companies begin paying a fee based on their market share.</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37</a:t>
            </a:fld>
            <a:endParaRPr lang="en-US"/>
          </a:p>
        </p:txBody>
      </p:sp>
      <p:sp>
        <p:nvSpPr>
          <p:cNvPr id="5" name="WordArt 4"/>
          <p:cNvSpPr>
            <a:spLocks noChangeArrowheads="1" noChangeShapeType="1" noTextEdit="1"/>
          </p:cNvSpPr>
          <p:nvPr/>
        </p:nvSpPr>
        <p:spPr bwMode="auto">
          <a:xfrm>
            <a:off x="1447799" y="5867400"/>
            <a:ext cx="1447801" cy="180974"/>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0">
                  <a:gsLst>
                    <a:gs pos="0">
                      <a:srgbClr val="FFE701"/>
                    </a:gs>
                    <a:gs pos="100000">
                      <a:srgbClr val="FE3E02"/>
                    </a:gs>
                  </a:gsLst>
                  <a:lin ang="5400000" scaled="1"/>
                </a:gradFill>
                <a:latin typeface="Impact"/>
              </a:rPr>
              <a:t>Financing!</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2015 </a:t>
            </a:r>
            <a:r>
              <a:rPr lang="en-US" sz="2000" dirty="0" smtClean="0"/>
              <a:t>(Selected)</a:t>
            </a:r>
            <a:endParaRPr lang="en-US" dirty="0"/>
          </a:p>
        </p:txBody>
      </p:sp>
      <p:sp>
        <p:nvSpPr>
          <p:cNvPr id="4" name="Content Placeholder 3"/>
          <p:cNvSpPr>
            <a:spLocks noGrp="1"/>
          </p:cNvSpPr>
          <p:nvPr>
            <p:ph idx="1"/>
          </p:nvPr>
        </p:nvSpPr>
        <p:spPr/>
        <p:txBody>
          <a:bodyPr/>
          <a:lstStyle/>
          <a:p>
            <a:r>
              <a:rPr lang="en-US" dirty="0" smtClean="0"/>
              <a:t>Medicare creates a physician payment program</a:t>
            </a:r>
          </a:p>
          <a:p>
            <a:pPr lvl="1"/>
            <a:r>
              <a:rPr lang="en-US" dirty="0" smtClean="0"/>
              <a:t>To reward quality of care rather than volume of services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38</a:t>
            </a:fld>
            <a:endParaRPr lang="en-US"/>
          </a:p>
        </p:txBody>
      </p:sp>
      <p:pic>
        <p:nvPicPr>
          <p:cNvPr id="61442" name="Picture 2" descr="global healthcare.jpg"/>
          <p:cNvPicPr>
            <a:picLocks noChangeAspect="1" noChangeArrowheads="1"/>
          </p:cNvPicPr>
          <p:nvPr/>
        </p:nvPicPr>
        <p:blipFill>
          <a:blip r:embed="rId2" cstate="print"/>
          <a:srcRect/>
          <a:stretch>
            <a:fillRect/>
          </a:stretch>
        </p:blipFill>
        <p:spPr bwMode="auto">
          <a:xfrm>
            <a:off x="6477000" y="4343400"/>
            <a:ext cx="2286000" cy="2228850"/>
          </a:xfrm>
          <a:prstGeom prst="rect">
            <a:avLst/>
          </a:prstGeom>
          <a:noFill/>
        </p:spPr>
      </p:pic>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2018 </a:t>
            </a:r>
            <a:r>
              <a:rPr lang="en-US" sz="2000" dirty="0" smtClean="0"/>
              <a:t>(Selected)</a:t>
            </a:r>
            <a:endParaRPr lang="en-US" dirty="0"/>
          </a:p>
        </p:txBody>
      </p:sp>
      <p:sp>
        <p:nvSpPr>
          <p:cNvPr id="4" name="Content Placeholder 3"/>
          <p:cNvSpPr>
            <a:spLocks noGrp="1"/>
          </p:cNvSpPr>
          <p:nvPr>
            <p:ph idx="1"/>
          </p:nvPr>
        </p:nvSpPr>
        <p:spPr/>
        <p:txBody>
          <a:bodyPr/>
          <a:lstStyle/>
          <a:p>
            <a:r>
              <a:rPr lang="en-US" dirty="0" smtClean="0"/>
              <a:t>An excise tax (40%?) on high cost employer-provided plans</a:t>
            </a:r>
          </a:p>
          <a:p>
            <a:pPr lvl="1"/>
            <a:r>
              <a:rPr lang="en-US" dirty="0" smtClean="0"/>
              <a:t>The first $27,500 of a family plan and $10,200 for individual coverage is exempt from the tax.</a:t>
            </a:r>
          </a:p>
          <a:p>
            <a:pPr lvl="1"/>
            <a:r>
              <a:rPr lang="en-US" dirty="0" smtClean="0"/>
              <a:t>Higher levels are set for plans covering retirees and people in high risk professions.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39</a:t>
            </a:fld>
            <a:endParaRPr lang="en-US"/>
          </a:p>
        </p:txBody>
      </p:sp>
      <p:sp>
        <p:nvSpPr>
          <p:cNvPr id="5" name="Rounded Rectangle 4"/>
          <p:cNvSpPr/>
          <p:nvPr/>
        </p:nvSpPr>
        <p:spPr>
          <a:xfrm>
            <a:off x="5943600" y="5562600"/>
            <a:ext cx="28194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Initially billed to begin in 2013 but postponed until 2018</a:t>
            </a:r>
          </a:p>
        </p:txBody>
      </p:sp>
      <p:sp>
        <p:nvSpPr>
          <p:cNvPr id="7" name="WordArt 4"/>
          <p:cNvSpPr>
            <a:spLocks noChangeArrowheads="1" noChangeShapeType="1" noTextEdit="1"/>
          </p:cNvSpPr>
          <p:nvPr/>
        </p:nvSpPr>
        <p:spPr bwMode="auto">
          <a:xfrm>
            <a:off x="1066799" y="3248026"/>
            <a:ext cx="1447801" cy="180974"/>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0">
                  <a:gsLst>
                    <a:gs pos="0">
                      <a:srgbClr val="FFE701"/>
                    </a:gs>
                    <a:gs pos="100000">
                      <a:srgbClr val="FE3E02"/>
                    </a:gs>
                  </a:gsLst>
                  <a:lin ang="5400000" scaled="1"/>
                </a:gradFill>
                <a:latin typeface="Impact"/>
              </a:rPr>
              <a:t>Financing!</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 Insurance Policies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a:t>
            </a:fld>
            <a:endParaRPr lang="en-US"/>
          </a:p>
        </p:txBody>
      </p:sp>
      <p:pic>
        <p:nvPicPr>
          <p:cNvPr id="89090" name="Picture 2" descr="http://www.immediateannuities.com/museumofinsurance/images/Mid-sized/1370048.JPG">
            <a:hlinkClick r:id="rId2"/>
          </p:cNvPr>
          <p:cNvPicPr>
            <a:picLocks noChangeAspect="1" noChangeArrowheads="1"/>
          </p:cNvPicPr>
          <p:nvPr/>
        </p:nvPicPr>
        <p:blipFill>
          <a:blip r:embed="rId3" cstate="print"/>
          <a:srcRect/>
          <a:stretch>
            <a:fillRect/>
          </a:stretch>
        </p:blipFill>
        <p:spPr bwMode="auto">
          <a:xfrm>
            <a:off x="6155184" y="657224"/>
            <a:ext cx="2303015" cy="360997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By 2020 </a:t>
            </a:r>
            <a:r>
              <a:rPr lang="en-US" sz="2000" dirty="0" smtClean="0"/>
              <a:t>(Selected)</a:t>
            </a:r>
            <a:endParaRPr lang="en-US" dirty="0"/>
          </a:p>
        </p:txBody>
      </p:sp>
      <p:sp>
        <p:nvSpPr>
          <p:cNvPr id="4" name="Content Placeholder 3"/>
          <p:cNvSpPr>
            <a:spLocks noGrp="1"/>
          </p:cNvSpPr>
          <p:nvPr>
            <p:ph idx="1"/>
          </p:nvPr>
        </p:nvSpPr>
        <p:spPr/>
        <p:txBody>
          <a:bodyPr/>
          <a:lstStyle/>
          <a:p>
            <a:r>
              <a:rPr lang="en-US" dirty="0" smtClean="0"/>
              <a:t>Gradually close the gap in drug coverage for Medicare beneficiaries </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40</a:t>
            </a:fld>
            <a:endParaRPr lang="en-US"/>
          </a:p>
        </p:txBody>
      </p:sp>
      <p:pic>
        <p:nvPicPr>
          <p:cNvPr id="33793" name="Picture 1" descr="Healthcare Research"/>
          <p:cNvPicPr>
            <a:picLocks noChangeAspect="1" noChangeArrowheads="1"/>
          </p:cNvPicPr>
          <p:nvPr/>
        </p:nvPicPr>
        <p:blipFill>
          <a:blip r:embed="rId2" cstate="print"/>
          <a:srcRect/>
          <a:stretch>
            <a:fillRect/>
          </a:stretch>
        </p:blipFill>
        <p:spPr bwMode="auto">
          <a:xfrm>
            <a:off x="6172200" y="4382118"/>
            <a:ext cx="2638425" cy="2171081"/>
          </a:xfrm>
          <a:prstGeom prst="rect">
            <a:avLst/>
          </a:prstGeom>
          <a:noFill/>
        </p:spPr>
      </p:pic>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Selected Life Insurance </a:t>
            </a:r>
            <a:r>
              <a:rPr lang="en-US" dirty="0" smtClean="0"/>
              <a:t>Markets Internationally</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41</a:t>
            </a:fld>
            <a:endParaRPr lang="en-US"/>
          </a:p>
        </p:txBody>
      </p:sp>
      <p:sp>
        <p:nvSpPr>
          <p:cNvPr id="4" name="Rounded Rectangle 3"/>
          <p:cNvSpPr/>
          <p:nvPr/>
        </p:nvSpPr>
        <p:spPr>
          <a:xfrm>
            <a:off x="5181600" y="57912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Updated market information from </a:t>
            </a:r>
          </a:p>
          <a:p>
            <a:pPr algn="r"/>
            <a:r>
              <a:rPr lang="en-US" sz="1400" dirty="0" smtClean="0">
                <a:latin typeface="Arial" pitchFamily="34" charset="0"/>
                <a:cs typeface="Arial" pitchFamily="34" charset="0"/>
              </a:rPr>
              <a:t>the Insurance Information Institute</a:t>
            </a:r>
            <a:endParaRPr lang="en-US" sz="1400" dirty="0" smtClean="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Americas – Canada</a:t>
            </a:r>
            <a:endParaRPr lang="en-US" dirty="0"/>
          </a:p>
        </p:txBody>
      </p:sp>
      <p:sp>
        <p:nvSpPr>
          <p:cNvPr id="4" name="Content Placeholder 3"/>
          <p:cNvSpPr>
            <a:spLocks noGrp="1"/>
          </p:cNvSpPr>
          <p:nvPr>
            <p:ph idx="1"/>
          </p:nvPr>
        </p:nvSpPr>
        <p:spPr/>
        <p:txBody>
          <a:bodyPr>
            <a:normAutofit lnSpcReduction="10000"/>
          </a:bodyPr>
          <a:lstStyle/>
          <a:p>
            <a:r>
              <a:rPr lang="en-US" dirty="0" smtClean="0"/>
              <a:t>The market</a:t>
            </a:r>
          </a:p>
          <a:p>
            <a:pPr lvl="1"/>
            <a:r>
              <a:rPr lang="en-US" dirty="0" smtClean="0"/>
              <a:t>About 90% of the 105 insurers are federally regulated</a:t>
            </a:r>
          </a:p>
          <a:p>
            <a:pPr lvl="1"/>
            <a:endParaRPr lang="en-US" dirty="0" smtClean="0"/>
          </a:p>
          <a:p>
            <a:r>
              <a:rPr lang="en-US" dirty="0" smtClean="0"/>
              <a:t>Products and distribution systems</a:t>
            </a:r>
          </a:p>
          <a:p>
            <a:pPr lvl="1"/>
            <a:r>
              <a:rPr lang="en-US" dirty="0" smtClean="0"/>
              <a:t>Annuity and morbidity-based sectors accounted for 32% and 35% of the life insurance market</a:t>
            </a:r>
          </a:p>
          <a:p>
            <a:pPr lvl="2"/>
            <a:r>
              <a:rPr lang="en-US" dirty="0" smtClean="0"/>
              <a:t>Life insurance share continues to decline</a:t>
            </a:r>
          </a:p>
          <a:p>
            <a:pPr lvl="1"/>
            <a:r>
              <a:rPr lang="en-US" dirty="0" smtClean="0"/>
              <a:t>About 60% of business by full-time career agents</a:t>
            </a:r>
          </a:p>
          <a:p>
            <a:pPr lvl="1"/>
            <a:endParaRPr lang="en-US" dirty="0" smtClean="0"/>
          </a:p>
          <a:p>
            <a:r>
              <a:rPr lang="en-US" dirty="0" smtClean="0"/>
              <a:t>Market issues</a:t>
            </a:r>
          </a:p>
          <a:p>
            <a:pPr lvl="1"/>
            <a:r>
              <a:rPr lang="en-US" dirty="0" smtClean="0"/>
              <a:t>Solvency crisis</a:t>
            </a:r>
          </a:p>
          <a:p>
            <a:pPr lvl="1"/>
            <a:r>
              <a:rPr lang="en-US" dirty="0" smtClean="0"/>
              <a:t>Entry of banks into market</a:t>
            </a:r>
          </a:p>
          <a:p>
            <a:pPr lvl="1"/>
            <a:r>
              <a:rPr lang="en-US" dirty="0" smtClean="0"/>
              <a:t>Québec Sovereignty issue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Leading Life Insurers in the U.S. (2008)</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43</a:t>
            </a:fld>
            <a:endParaRPr lang="en-US"/>
          </a:p>
        </p:txBody>
      </p:sp>
      <p:sp>
        <p:nvSpPr>
          <p:cNvPr id="6" name="Text Box 3"/>
          <p:cNvSpPr txBox="1">
            <a:spLocks noChangeArrowheads="1"/>
          </p:cNvSpPr>
          <p:nvPr/>
        </p:nvSpPr>
        <p:spPr bwMode="auto">
          <a:xfrm>
            <a:off x="2667000" y="5486400"/>
            <a:ext cx="2324675" cy="246221"/>
          </a:xfrm>
          <a:prstGeom prst="rect">
            <a:avLst/>
          </a:prstGeom>
          <a:noFill/>
          <a:ln w="9525">
            <a:noFill/>
            <a:miter lim="800000"/>
            <a:headEnd/>
            <a:tailEnd/>
          </a:ln>
          <a:effectLst/>
        </p:spPr>
        <p:txBody>
          <a:bodyPr wrap="none">
            <a:spAutoFit/>
          </a:bodyPr>
          <a:lstStyle/>
          <a:p>
            <a:r>
              <a:rPr lang="en-US" sz="1000" dirty="0">
                <a:solidFill>
                  <a:schemeClr val="bg1"/>
                </a:solidFill>
              </a:rPr>
              <a:t>Source: International Insurance </a:t>
            </a:r>
            <a:r>
              <a:rPr lang="en-US" sz="1000" dirty="0" err="1">
                <a:solidFill>
                  <a:schemeClr val="bg1"/>
                </a:solidFill>
              </a:rPr>
              <a:t>Factbook</a:t>
            </a:r>
            <a:endParaRPr lang="en-US" sz="10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671763" y="1500188"/>
            <a:ext cx="3800475" cy="38576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Americas – Latin America</a:t>
            </a:r>
            <a:endParaRPr lang="en-US" dirty="0"/>
          </a:p>
        </p:txBody>
      </p:sp>
      <p:sp>
        <p:nvSpPr>
          <p:cNvPr id="4" name="Content Placeholder 3"/>
          <p:cNvSpPr>
            <a:spLocks noGrp="1"/>
          </p:cNvSpPr>
          <p:nvPr>
            <p:ph idx="1"/>
          </p:nvPr>
        </p:nvSpPr>
        <p:spPr/>
        <p:txBody>
          <a:bodyPr>
            <a:normAutofit lnSpcReduction="10000"/>
          </a:bodyPr>
          <a:lstStyle/>
          <a:p>
            <a:pPr>
              <a:lnSpc>
                <a:spcPct val="90000"/>
              </a:lnSpc>
            </a:pPr>
            <a:r>
              <a:rPr lang="en-US" dirty="0" smtClean="0"/>
              <a:t>Fundamentals</a:t>
            </a:r>
          </a:p>
          <a:p>
            <a:pPr lvl="1">
              <a:lnSpc>
                <a:spcPct val="90000"/>
              </a:lnSpc>
            </a:pPr>
            <a:r>
              <a:rPr lang="en-US" dirty="0" smtClean="0"/>
              <a:t>Remains relatively small in a global comparison</a:t>
            </a:r>
          </a:p>
          <a:p>
            <a:pPr lvl="2">
              <a:lnSpc>
                <a:spcPct val="90000"/>
              </a:lnSpc>
            </a:pPr>
            <a:r>
              <a:rPr lang="en-US" dirty="0" smtClean="0"/>
              <a:t>Three major markets are Brazil, Mexico and Chile)</a:t>
            </a:r>
          </a:p>
          <a:p>
            <a:pPr lvl="1">
              <a:lnSpc>
                <a:spcPct val="90000"/>
              </a:lnSpc>
            </a:pPr>
            <a:r>
              <a:rPr lang="en-US" dirty="0" smtClean="0"/>
              <a:t>Sporadic political and economic instability harming the growth of life insurance markets</a:t>
            </a:r>
          </a:p>
          <a:p>
            <a:pPr lvl="1">
              <a:lnSpc>
                <a:spcPct val="90000"/>
              </a:lnSpc>
            </a:pPr>
            <a:r>
              <a:rPr lang="en-US" dirty="0" smtClean="0"/>
              <a:t>Still very strong growth potential</a:t>
            </a:r>
          </a:p>
          <a:p>
            <a:pPr lvl="1">
              <a:lnSpc>
                <a:spcPct val="90000"/>
              </a:lnSpc>
            </a:pPr>
            <a:r>
              <a:rPr lang="en-US" dirty="0" smtClean="0"/>
              <a:t>A rise in foreign insurer presence</a:t>
            </a:r>
          </a:p>
          <a:p>
            <a:pPr lvl="1">
              <a:lnSpc>
                <a:spcPct val="90000"/>
              </a:lnSpc>
            </a:pPr>
            <a:endParaRPr lang="en-US" dirty="0" smtClean="0"/>
          </a:p>
          <a:p>
            <a:pPr>
              <a:lnSpc>
                <a:spcPct val="90000"/>
              </a:lnSpc>
            </a:pPr>
            <a:r>
              <a:rPr lang="en-US" dirty="0" smtClean="0"/>
              <a:t>Products and distribution systems</a:t>
            </a:r>
          </a:p>
          <a:p>
            <a:pPr lvl="1">
              <a:lnSpc>
                <a:spcPct val="90000"/>
              </a:lnSpc>
            </a:pPr>
            <a:r>
              <a:rPr lang="en-US" dirty="0" smtClean="0"/>
              <a:t>A rise in product scope, including hard currency-denominated policies</a:t>
            </a:r>
          </a:p>
          <a:p>
            <a:pPr lvl="1">
              <a:lnSpc>
                <a:spcPct val="90000"/>
              </a:lnSpc>
            </a:pPr>
            <a:r>
              <a:rPr lang="en-US" dirty="0" smtClean="0"/>
              <a:t>Distribution traditionally by agents</a:t>
            </a:r>
          </a:p>
          <a:p>
            <a:pPr lvl="1">
              <a:lnSpc>
                <a:spcPct val="90000"/>
              </a:lnSpc>
            </a:pPr>
            <a:r>
              <a:rPr lang="en-US" dirty="0" smtClean="0"/>
              <a:t>Recently, independent agents, brokers, marketing firms and international brokers have entered</a:t>
            </a:r>
          </a:p>
          <a:p>
            <a:pPr lvl="1">
              <a:lnSpc>
                <a:spcPct val="90000"/>
              </a:lnSpc>
            </a:pPr>
            <a:r>
              <a:rPr lang="en-US" dirty="0" err="1" smtClean="0"/>
              <a:t>Bancassurance</a:t>
            </a:r>
            <a:r>
              <a:rPr lang="en-US" dirty="0" smtClean="0"/>
              <a:t> grows rapidly in Brazil</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Americas – Latin America</a:t>
            </a:r>
            <a:endParaRPr lang="en-US" dirty="0"/>
          </a:p>
        </p:txBody>
      </p:sp>
      <p:sp>
        <p:nvSpPr>
          <p:cNvPr id="4" name="Content Placeholder 3"/>
          <p:cNvSpPr>
            <a:spLocks noGrp="1"/>
          </p:cNvSpPr>
          <p:nvPr>
            <p:ph idx="1"/>
          </p:nvPr>
        </p:nvSpPr>
        <p:spPr/>
        <p:txBody>
          <a:bodyPr/>
          <a:lstStyle/>
          <a:p>
            <a:r>
              <a:rPr lang="en-US" dirty="0" smtClean="0"/>
              <a:t>Market issues</a:t>
            </a:r>
          </a:p>
          <a:p>
            <a:pPr lvl="1"/>
            <a:r>
              <a:rPr lang="en-US" dirty="0" smtClean="0"/>
              <a:t>Regional trade agreements</a:t>
            </a:r>
          </a:p>
          <a:p>
            <a:pPr lvl="2"/>
            <a:r>
              <a:rPr lang="en-US" dirty="0" smtClean="0"/>
              <a:t>NAFTA</a:t>
            </a:r>
          </a:p>
          <a:p>
            <a:pPr lvl="2"/>
            <a:r>
              <a:rPr lang="en-US" dirty="0" smtClean="0"/>
              <a:t>MERCOSUR</a:t>
            </a:r>
          </a:p>
          <a:p>
            <a:pPr lvl="2"/>
            <a:endParaRPr lang="en-US" dirty="0" smtClean="0"/>
          </a:p>
          <a:p>
            <a:pPr lvl="1"/>
            <a:r>
              <a:rPr lang="en-US" dirty="0" smtClean="0"/>
              <a:t>Economic and political stability</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Leading Life Insurers in Brazil (</a:t>
            </a:r>
            <a:r>
              <a:rPr lang="en-US" dirty="0" smtClean="0"/>
              <a:t>2008)</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71763" y="1328738"/>
            <a:ext cx="3800475" cy="42005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Argentina (2008)</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695575" y="1490663"/>
            <a:ext cx="3752850" cy="38766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Europe</a:t>
            </a:r>
            <a:endParaRPr lang="en-US" dirty="0"/>
          </a:p>
        </p:txBody>
      </p:sp>
      <p:sp>
        <p:nvSpPr>
          <p:cNvPr id="4" name="Content Placeholder 3"/>
          <p:cNvSpPr>
            <a:spLocks noGrp="1"/>
          </p:cNvSpPr>
          <p:nvPr>
            <p:ph idx="1"/>
          </p:nvPr>
        </p:nvSpPr>
        <p:spPr/>
        <p:txBody>
          <a:bodyPr/>
          <a:lstStyle/>
          <a:p>
            <a:r>
              <a:rPr lang="en-US" dirty="0" smtClean="0"/>
              <a:t>Fundamentals</a:t>
            </a:r>
          </a:p>
          <a:p>
            <a:pPr lvl="1"/>
            <a:r>
              <a:rPr lang="en-US" dirty="0" smtClean="0"/>
              <a:t>Products characterized as life insurance in many European countries would not meet the usual definition of life insurance, as they are pure investment/savings products with little or no mortality risk.</a:t>
            </a:r>
          </a:p>
          <a:p>
            <a:pPr lvl="2"/>
            <a:r>
              <a:rPr lang="en-US" dirty="0" smtClean="0"/>
              <a:t>Similarly in South Africa and selected Asian countries</a:t>
            </a:r>
          </a:p>
          <a:p>
            <a:pPr lvl="1"/>
            <a:r>
              <a:rPr lang="en-US" dirty="0" smtClean="0"/>
              <a:t>Represented 39% of the global life insurance market</a:t>
            </a:r>
          </a:p>
          <a:p>
            <a:pPr lvl="2"/>
            <a:r>
              <a:rPr lang="en-US" dirty="0" smtClean="0"/>
              <a:t>Numerous leading markets in Western Europe, such as the U.K., France, Switzerland, Belgium, Finland and Germany</a:t>
            </a:r>
          </a:p>
          <a:p>
            <a:pPr lvl="2"/>
            <a:endParaRPr lang="en-US" dirty="0" smtClean="0"/>
          </a:p>
          <a:p>
            <a:r>
              <a:rPr lang="en-US" dirty="0" smtClean="0"/>
              <a:t>Key developments</a:t>
            </a:r>
          </a:p>
          <a:p>
            <a:pPr lvl="1"/>
            <a:r>
              <a:rPr lang="en-US" dirty="0" smtClean="0"/>
              <a:t>Expansion of the E.U. and the single market/license policy</a:t>
            </a:r>
          </a:p>
          <a:p>
            <a:pPr lvl="1"/>
            <a:r>
              <a:rPr lang="en-US" dirty="0" err="1" smtClean="0"/>
              <a:t>Bancassurance</a:t>
            </a:r>
            <a:endParaRPr lang="en-US" dirty="0" smtClean="0"/>
          </a:p>
          <a:p>
            <a:pPr lvl="2"/>
            <a:r>
              <a:rPr lang="en-US" dirty="0" smtClean="0"/>
              <a:t>France, Italy, Spain and Germany</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 the United Kingdom</a:t>
            </a:r>
            <a:endParaRPr lang="en-US" dirty="0"/>
          </a:p>
        </p:txBody>
      </p:sp>
      <p:sp>
        <p:nvSpPr>
          <p:cNvPr id="3" name="Content Placeholder 2"/>
          <p:cNvSpPr>
            <a:spLocks noGrp="1"/>
          </p:cNvSpPr>
          <p:nvPr>
            <p:ph idx="1"/>
          </p:nvPr>
        </p:nvSpPr>
        <p:spPr/>
        <p:txBody>
          <a:bodyPr/>
          <a:lstStyle/>
          <a:p>
            <a:r>
              <a:rPr lang="en-US" dirty="0" smtClean="0"/>
              <a:t>Three market sectors</a:t>
            </a:r>
          </a:p>
          <a:p>
            <a:pPr lvl="1"/>
            <a:r>
              <a:rPr lang="en-US" dirty="0" smtClean="0"/>
              <a:t>Life insurance comprising basic life insurance and annuities, pension business, individual savings account business, overseas life insurance business, and basic life reinsurance business</a:t>
            </a:r>
          </a:p>
          <a:p>
            <a:pPr lvl="1"/>
            <a:r>
              <a:rPr lang="en-US" dirty="0" smtClean="0"/>
              <a:t>Other long-term business such as permanent health insurance and pension fund management activity</a:t>
            </a:r>
          </a:p>
          <a:p>
            <a:pPr lvl="1"/>
            <a:r>
              <a:rPr lang="en-US" dirty="0" smtClean="0"/>
              <a:t>Other than long-term business</a:t>
            </a:r>
          </a:p>
          <a:p>
            <a:pPr lvl="1"/>
            <a:endParaRPr lang="en-US" dirty="0" smtClean="0"/>
          </a:p>
          <a:p>
            <a:r>
              <a:rPr lang="en-US" dirty="0" smtClean="0"/>
              <a:t>Features</a:t>
            </a:r>
          </a:p>
          <a:p>
            <a:pPr lvl="1"/>
            <a:r>
              <a:rPr lang="en-US" dirty="0" smtClean="0"/>
              <a:t>The largest life insurance market in Europe</a:t>
            </a:r>
          </a:p>
          <a:p>
            <a:pPr lvl="1"/>
            <a:r>
              <a:rPr lang="en-US" dirty="0" smtClean="0"/>
              <a:t>Life insurance and pensions funds as traditionally preferred savings vehicles</a:t>
            </a:r>
          </a:p>
          <a:p>
            <a:pPr lvl="1"/>
            <a:r>
              <a:rPr lang="en-US" dirty="0" smtClean="0"/>
              <a:t>160 insurers compete in the market</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Fundamentals</a:t>
            </a:r>
            <a:endParaRPr lang="en-US" dirty="0"/>
          </a:p>
        </p:txBody>
      </p:sp>
      <p:sp>
        <p:nvSpPr>
          <p:cNvPr id="4" name="Content Placeholder 3"/>
          <p:cNvSpPr>
            <a:spLocks noGrp="1"/>
          </p:cNvSpPr>
          <p:nvPr>
            <p:ph idx="1"/>
          </p:nvPr>
        </p:nvSpPr>
        <p:spPr/>
        <p:txBody>
          <a:bodyPr/>
          <a:lstStyle/>
          <a:p>
            <a:r>
              <a:rPr lang="en-US" dirty="0" smtClean="0"/>
              <a:t>Historically, policies sold by life insurers involved only life contingencies</a:t>
            </a:r>
          </a:p>
          <a:p>
            <a:pPr lvl="1"/>
            <a:r>
              <a:rPr lang="en-US" dirty="0" smtClean="0"/>
              <a:t>Payments to policyholders or their beneficiaries are determined by whether </a:t>
            </a:r>
            <a:r>
              <a:rPr lang="en-US" dirty="0" err="1" smtClean="0"/>
              <a:t>insureds</a:t>
            </a:r>
            <a:r>
              <a:rPr lang="en-US" dirty="0" smtClean="0"/>
              <a:t> are alive or dead.</a:t>
            </a:r>
          </a:p>
          <a:p>
            <a:pPr lvl="1"/>
            <a:endParaRPr lang="en-US" dirty="0" smtClean="0"/>
          </a:p>
          <a:p>
            <a:r>
              <a:rPr lang="en-US" dirty="0" smtClean="0"/>
              <a:t>Definitions within the life branch are not always consistent internationally.</a:t>
            </a:r>
          </a:p>
          <a:p>
            <a:pPr lvl="1"/>
            <a:endParaRPr lang="en-US" dirty="0" smtClean="0"/>
          </a:p>
          <a:p>
            <a:r>
              <a:rPr lang="en-US" dirty="0" smtClean="0"/>
              <a:t>Types of policies</a:t>
            </a:r>
          </a:p>
          <a:p>
            <a:pPr lvl="1"/>
            <a:r>
              <a:rPr lang="en-US" dirty="0" smtClean="0"/>
              <a:t>Mortality-based insurance policies</a:t>
            </a:r>
          </a:p>
          <a:p>
            <a:pPr lvl="1"/>
            <a:r>
              <a:rPr lang="en-US" dirty="0" smtClean="0"/>
              <a:t>Morbidity-based insurance policies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 the United Kingdom</a:t>
            </a:r>
            <a:endParaRPr lang="en-US" dirty="0"/>
          </a:p>
        </p:txBody>
      </p:sp>
      <p:sp>
        <p:nvSpPr>
          <p:cNvPr id="3" name="Content Placeholder 2"/>
          <p:cNvSpPr>
            <a:spLocks noGrp="1"/>
          </p:cNvSpPr>
          <p:nvPr>
            <p:ph idx="1"/>
          </p:nvPr>
        </p:nvSpPr>
        <p:spPr/>
        <p:txBody>
          <a:bodyPr/>
          <a:lstStyle/>
          <a:p>
            <a:r>
              <a:rPr lang="en-US" dirty="0" smtClean="0"/>
              <a:t>Features (continued)</a:t>
            </a:r>
          </a:p>
          <a:p>
            <a:pPr lvl="1"/>
            <a:r>
              <a:rPr lang="en-US" dirty="0" smtClean="0"/>
              <a:t>Bonuses are a key feature of many policies.</a:t>
            </a:r>
          </a:p>
          <a:p>
            <a:pPr lvl="2"/>
            <a:r>
              <a:rPr lang="en-US" dirty="0" smtClean="0"/>
              <a:t>Reversionary bonuses</a:t>
            </a:r>
          </a:p>
          <a:p>
            <a:pPr lvl="2"/>
            <a:r>
              <a:rPr lang="en-US" dirty="0" smtClean="0"/>
              <a:t>Terminal bonuses</a:t>
            </a:r>
          </a:p>
          <a:p>
            <a:pPr lvl="1"/>
            <a:r>
              <a:rPr lang="en-US" dirty="0" smtClean="0"/>
              <a:t>Personal Equity Plan (PEP) as a means to increase saving</a:t>
            </a:r>
          </a:p>
          <a:p>
            <a:pPr lvl="1"/>
            <a:r>
              <a:rPr lang="en-US" dirty="0" err="1" smtClean="0"/>
              <a:t>Bancassurance</a:t>
            </a:r>
            <a:r>
              <a:rPr lang="en-US" dirty="0" smtClean="0"/>
              <a:t> not yet significant</a:t>
            </a:r>
          </a:p>
          <a:p>
            <a:pPr lvl="1"/>
            <a:endParaRPr lang="en-US" dirty="0" smtClean="0"/>
          </a:p>
          <a:p>
            <a:r>
              <a:rPr lang="en-US" dirty="0" smtClean="0"/>
              <a:t>Distribution</a:t>
            </a:r>
          </a:p>
          <a:p>
            <a:pPr lvl="1"/>
            <a:r>
              <a:rPr lang="en-US" dirty="0" smtClean="0"/>
              <a:t>The Financial Services Act of 1986 and the independent financial advisor (IFA) as a new, now dominating, distribution channel</a:t>
            </a:r>
          </a:p>
          <a:p>
            <a:pPr lvl="2"/>
            <a:r>
              <a:rPr lang="en-US" dirty="0" smtClean="0"/>
              <a:t>Brokers, albeit still strong, continue to lose their market share.</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50</a:t>
            </a:fld>
            <a:endParaRPr lang="en-US"/>
          </a:p>
        </p:txBody>
      </p:sp>
      <p:sp>
        <p:nvSpPr>
          <p:cNvPr id="5" name="Rounded Rectangle 4"/>
          <p:cNvSpPr/>
          <p:nvPr/>
        </p:nvSpPr>
        <p:spPr>
          <a:xfrm>
            <a:off x="6781800" y="1295400"/>
            <a:ext cx="2133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Insight 21.1</a:t>
            </a:r>
            <a:endParaRPr lang="en-US" sz="1400" dirty="0" smtClean="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the U.K.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51</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647950" y="1490663"/>
            <a:ext cx="3848100" cy="38766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 France</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One of the largest and most highly developed life insurance industries in the world</a:t>
            </a:r>
          </a:p>
          <a:p>
            <a:pPr lvl="1"/>
            <a:r>
              <a:rPr lang="en-US" dirty="0" err="1" smtClean="0"/>
              <a:t>Caisse</a:t>
            </a:r>
            <a:r>
              <a:rPr lang="en-US" dirty="0" smtClean="0"/>
              <a:t> </a:t>
            </a:r>
            <a:r>
              <a:rPr lang="en-US" dirty="0" err="1" smtClean="0"/>
              <a:t>Nationale</a:t>
            </a:r>
            <a:r>
              <a:rPr lang="en-US" dirty="0" smtClean="0"/>
              <a:t> de </a:t>
            </a:r>
            <a:r>
              <a:rPr lang="en-US" dirty="0" err="1" smtClean="0"/>
              <a:t>Prévoyance</a:t>
            </a:r>
            <a:r>
              <a:rPr lang="en-US" dirty="0" smtClean="0"/>
              <a:t> (CNP), AXA, </a:t>
            </a:r>
            <a:r>
              <a:rPr lang="en-US" dirty="0" err="1" smtClean="0"/>
              <a:t>Predica</a:t>
            </a:r>
            <a:r>
              <a:rPr lang="en-US" dirty="0" smtClean="0"/>
              <a:t>, BNP </a:t>
            </a:r>
            <a:r>
              <a:rPr lang="en-US" dirty="0" err="1" smtClean="0"/>
              <a:t>Parabas</a:t>
            </a:r>
            <a:r>
              <a:rPr lang="en-US" dirty="0" smtClean="0"/>
              <a:t> Assurance and </a:t>
            </a:r>
            <a:r>
              <a:rPr lang="en-US" dirty="0" err="1" smtClean="0"/>
              <a:t>Generali</a:t>
            </a:r>
            <a:r>
              <a:rPr lang="en-US" dirty="0" smtClean="0"/>
              <a:t> lead the market.</a:t>
            </a:r>
          </a:p>
          <a:p>
            <a:pPr lvl="1"/>
            <a:endParaRPr lang="en-US" dirty="0" smtClean="0"/>
          </a:p>
          <a:p>
            <a:r>
              <a:rPr lang="en-US" dirty="0" smtClean="0"/>
              <a:t>Products and distributions</a:t>
            </a:r>
          </a:p>
          <a:p>
            <a:pPr lvl="1"/>
            <a:r>
              <a:rPr lang="en-US" dirty="0" smtClean="0"/>
              <a:t>A variety of products available, including capital redemption bonds</a:t>
            </a:r>
          </a:p>
          <a:p>
            <a:pPr lvl="1"/>
            <a:r>
              <a:rPr lang="en-US" dirty="0" err="1" smtClean="0"/>
              <a:t>Bancassurance</a:t>
            </a:r>
            <a:r>
              <a:rPr lang="en-US" dirty="0" smtClean="0"/>
              <a:t> dominates new policy markets</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France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53</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2705100" y="1295400"/>
            <a:ext cx="3733800" cy="4572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 Germany</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Largest companies were locally incorporated – Allianz, Hamburg-</a:t>
            </a:r>
            <a:r>
              <a:rPr lang="en-US" dirty="0" err="1" smtClean="0"/>
              <a:t>Mannheimer</a:t>
            </a:r>
            <a:r>
              <a:rPr lang="en-US" dirty="0" smtClean="0"/>
              <a:t>, </a:t>
            </a:r>
            <a:r>
              <a:rPr lang="en-US" dirty="0" err="1" smtClean="0"/>
              <a:t>Aschener</a:t>
            </a:r>
            <a:r>
              <a:rPr lang="en-US" dirty="0" smtClean="0"/>
              <a:t> und </a:t>
            </a:r>
            <a:r>
              <a:rPr lang="en-US" dirty="0" err="1" smtClean="0"/>
              <a:t>Munchener</a:t>
            </a:r>
            <a:r>
              <a:rPr lang="en-US" dirty="0" smtClean="0"/>
              <a:t>, R&amp;V, and Deutsche </a:t>
            </a:r>
            <a:r>
              <a:rPr lang="en-US" dirty="0" err="1" smtClean="0"/>
              <a:t>Herold</a:t>
            </a:r>
            <a:endParaRPr lang="en-US" dirty="0" smtClean="0"/>
          </a:p>
          <a:p>
            <a:pPr lvl="1"/>
            <a:endParaRPr lang="en-US" dirty="0" smtClean="0"/>
          </a:p>
          <a:p>
            <a:r>
              <a:rPr lang="en-US" dirty="0" smtClean="0"/>
              <a:t>Products and distributions</a:t>
            </a:r>
          </a:p>
          <a:p>
            <a:pPr lvl="1"/>
            <a:r>
              <a:rPr lang="en-US" dirty="0" smtClean="0"/>
              <a:t>Annuities and endowment insurance most popular</a:t>
            </a:r>
          </a:p>
          <a:p>
            <a:pPr lvl="1"/>
            <a:r>
              <a:rPr lang="en-US" dirty="0" smtClean="0"/>
              <a:t>Policy dividend treatment similar to that of the U.K.</a:t>
            </a:r>
          </a:p>
          <a:p>
            <a:pPr lvl="1"/>
            <a:r>
              <a:rPr lang="en-US" dirty="0" smtClean="0"/>
              <a:t>Tied agents as the main distributors, followed by independent agents and brokers</a:t>
            </a:r>
          </a:p>
          <a:p>
            <a:pPr lvl="1"/>
            <a:endParaRPr lang="en-US" dirty="0" smtClean="0"/>
          </a:p>
          <a:p>
            <a:r>
              <a:rPr lang="en-US" dirty="0" smtClean="0"/>
              <a:t>Issues</a:t>
            </a:r>
          </a:p>
          <a:p>
            <a:pPr lvl="1"/>
            <a:r>
              <a:rPr lang="en-US" dirty="0" smtClean="0"/>
              <a:t>Tax reforms (no longer tax deductions for premium payments by individuals)</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Germany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55</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2719388" y="1323975"/>
            <a:ext cx="3705225" cy="45434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 Russia</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Largest European market by population</a:t>
            </a:r>
          </a:p>
          <a:p>
            <a:pPr lvl="1"/>
            <a:r>
              <a:rPr lang="en-US" dirty="0" smtClean="0"/>
              <a:t>Recently privatized, now with 1,500 life and nonlife insurance companies</a:t>
            </a:r>
          </a:p>
          <a:p>
            <a:pPr lvl="1"/>
            <a:r>
              <a:rPr lang="en-US" dirty="0" smtClean="0"/>
              <a:t>Rapid market growth in recent years</a:t>
            </a:r>
          </a:p>
          <a:p>
            <a:pPr lvl="1"/>
            <a:endParaRPr lang="en-US" dirty="0" smtClean="0"/>
          </a:p>
          <a:p>
            <a:r>
              <a:rPr lang="en-US" dirty="0" smtClean="0"/>
              <a:t>Issues</a:t>
            </a:r>
          </a:p>
          <a:p>
            <a:pPr lvl="1"/>
            <a:r>
              <a:rPr lang="en-US" dirty="0" smtClean="0"/>
              <a:t>Rudimentary legal framework for free </a:t>
            </a:r>
            <a:r>
              <a:rPr lang="en-US" dirty="0" err="1" smtClean="0"/>
              <a:t>free</a:t>
            </a:r>
            <a:r>
              <a:rPr lang="en-US" dirty="0" smtClean="0"/>
              <a:t>-market insurance activities</a:t>
            </a:r>
          </a:p>
          <a:p>
            <a:pPr lvl="2"/>
            <a:r>
              <a:rPr lang="en-US" dirty="0" smtClean="0"/>
              <a:t>What legally constitutes an insurance company?</a:t>
            </a:r>
          </a:p>
          <a:p>
            <a:pPr lvl="2"/>
            <a:r>
              <a:rPr lang="en-US" dirty="0" smtClean="0"/>
              <a:t>What legal ownership it may take?</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Russia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57</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2724150" y="1443038"/>
            <a:ext cx="3695700" cy="39719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 Market Issues</a:t>
            </a:r>
            <a:endParaRPr lang="en-US" dirty="0"/>
          </a:p>
        </p:txBody>
      </p:sp>
      <p:sp>
        <p:nvSpPr>
          <p:cNvPr id="3" name="Content Placeholder 2"/>
          <p:cNvSpPr>
            <a:spLocks noGrp="1"/>
          </p:cNvSpPr>
          <p:nvPr>
            <p:ph idx="1"/>
          </p:nvPr>
        </p:nvSpPr>
        <p:spPr/>
        <p:txBody>
          <a:bodyPr/>
          <a:lstStyle/>
          <a:p>
            <a:r>
              <a:rPr lang="en-US" dirty="0" smtClean="0"/>
              <a:t>E.U. harmonization</a:t>
            </a:r>
          </a:p>
          <a:p>
            <a:pPr lvl="1"/>
            <a:endParaRPr lang="en-US" dirty="0" smtClean="0"/>
          </a:p>
          <a:p>
            <a:r>
              <a:rPr lang="en-US" dirty="0" smtClean="0"/>
              <a:t>Introduction of International Financial Reporting Standards (IFRS)</a:t>
            </a:r>
          </a:p>
          <a:p>
            <a:pPr lvl="1"/>
            <a:endParaRPr lang="en-US" dirty="0" smtClean="0"/>
          </a:p>
          <a:p>
            <a:r>
              <a:rPr lang="en-US" dirty="0" err="1" smtClean="0"/>
              <a:t>Bancassurance</a:t>
            </a:r>
            <a:r>
              <a:rPr lang="en-US" dirty="0" smtClean="0"/>
              <a:t> movement</a:t>
            </a:r>
          </a:p>
          <a:p>
            <a:pPr lvl="1"/>
            <a:endParaRPr lang="en-US" dirty="0" smtClean="0"/>
          </a:p>
          <a:p>
            <a:r>
              <a:rPr lang="en-US" dirty="0" smtClean="0"/>
              <a:t>Direct response marketing</a:t>
            </a:r>
          </a:p>
          <a:p>
            <a:pPr lvl="1"/>
            <a:endParaRPr lang="en-US" dirty="0" smtClean="0"/>
          </a:p>
          <a:p>
            <a:r>
              <a:rPr lang="en-US" dirty="0" smtClean="0"/>
              <a:t>Recession and unemployment</a:t>
            </a:r>
          </a:p>
          <a:p>
            <a:pPr lvl="1"/>
            <a:endParaRPr lang="en-US" dirty="0" smtClean="0"/>
          </a:p>
          <a:p>
            <a:r>
              <a:rPr lang="en-US" dirty="0" smtClean="0"/>
              <a:t>The evolving pension and health market</a:t>
            </a:r>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The world’s greatest life insurance potential</a:t>
            </a:r>
          </a:p>
          <a:p>
            <a:pPr lvl="1"/>
            <a:r>
              <a:rPr lang="en-US" dirty="0" smtClean="0"/>
              <a:t>Displays immense diversity in level of economic and political development, ethnicity, culture and religion</a:t>
            </a:r>
          </a:p>
          <a:p>
            <a:pPr lvl="2"/>
            <a:r>
              <a:rPr lang="en-US" dirty="0" smtClean="0"/>
              <a:t>Already developed include Australia, New Zealand, Japan, Korea, Taiwan, and Singapore</a:t>
            </a:r>
          </a:p>
          <a:p>
            <a:pPr lvl="2"/>
            <a:r>
              <a:rPr lang="en-US" dirty="0" smtClean="0"/>
              <a:t>China and India</a:t>
            </a:r>
          </a:p>
          <a:p>
            <a:pPr lvl="1"/>
            <a:r>
              <a:rPr lang="en-US" dirty="0" smtClean="0"/>
              <a:t>In economically affluent countries, life insurance products with strong savings elements predominate.</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Mortality-based Policies</a:t>
            </a:r>
            <a:endParaRPr lang="en-US" dirty="0"/>
          </a:p>
        </p:txBody>
      </p:sp>
      <p:sp>
        <p:nvSpPr>
          <p:cNvPr id="4" name="Content Placeholder 3"/>
          <p:cNvSpPr>
            <a:spLocks noGrp="1"/>
          </p:cNvSpPr>
          <p:nvPr>
            <p:ph idx="1"/>
          </p:nvPr>
        </p:nvSpPr>
        <p:spPr/>
        <p:txBody>
          <a:bodyPr/>
          <a:lstStyle/>
          <a:p>
            <a:r>
              <a:rPr lang="en-US" dirty="0" smtClean="0"/>
              <a:t>Life insurance (assurance) and endowments</a:t>
            </a:r>
          </a:p>
          <a:p>
            <a:pPr lvl="1"/>
            <a:endParaRPr lang="en-US" dirty="0" smtClean="0"/>
          </a:p>
          <a:p>
            <a:pPr lvl="1"/>
            <a:endParaRPr lang="en-US" dirty="0" smtClean="0"/>
          </a:p>
          <a:p>
            <a:r>
              <a:rPr lang="en-US" dirty="0" smtClean="0"/>
              <a:t>Annuities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a:t>
            </a:fld>
            <a:endParaRPr lang="en-US"/>
          </a:p>
        </p:txBody>
      </p:sp>
      <p:pic>
        <p:nvPicPr>
          <p:cNvPr id="87042" name="Picture 2" descr="lock_money_annuity"/>
          <p:cNvPicPr>
            <a:picLocks noChangeAspect="1" noChangeArrowheads="1"/>
          </p:cNvPicPr>
          <p:nvPr/>
        </p:nvPicPr>
        <p:blipFill>
          <a:blip r:embed="rId2" cstate="print"/>
          <a:srcRect/>
          <a:stretch>
            <a:fillRect/>
          </a:stretch>
        </p:blipFill>
        <p:spPr bwMode="auto">
          <a:xfrm>
            <a:off x="6753225" y="4495800"/>
            <a:ext cx="2162175" cy="216217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Japan</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World’s second largest after the U.S.</a:t>
            </a:r>
          </a:p>
          <a:p>
            <a:pPr lvl="1"/>
            <a:r>
              <a:rPr lang="en-US" dirty="0" smtClean="0"/>
              <a:t>Major reforms in financial services in the 1990s and 2000s</a:t>
            </a:r>
          </a:p>
          <a:p>
            <a:pPr lvl="2"/>
            <a:r>
              <a:rPr lang="en-US" dirty="0" smtClean="0"/>
              <a:t>Insurance Business Law revised in 1996</a:t>
            </a:r>
          </a:p>
          <a:p>
            <a:pPr lvl="2"/>
            <a:r>
              <a:rPr lang="en-US" dirty="0" smtClean="0"/>
              <a:t>Life market liberalization as par of the reforms</a:t>
            </a:r>
          </a:p>
          <a:p>
            <a:pPr lvl="2"/>
            <a:r>
              <a:rPr lang="en-US" dirty="0" smtClean="0"/>
              <a:t>The third-sector in the life insurance market</a:t>
            </a:r>
          </a:p>
          <a:p>
            <a:pPr lvl="1"/>
            <a:r>
              <a:rPr lang="en-US" dirty="0" smtClean="0"/>
              <a:t>Industry associations greatly influence the market.</a:t>
            </a:r>
          </a:p>
          <a:p>
            <a:pPr lvl="1"/>
            <a:endParaRPr lang="en-US" dirty="0" smtClean="0"/>
          </a:p>
          <a:p>
            <a:r>
              <a:rPr lang="en-US" dirty="0" smtClean="0"/>
              <a:t>Products and distributions</a:t>
            </a:r>
          </a:p>
          <a:p>
            <a:pPr lvl="1"/>
            <a:r>
              <a:rPr lang="en-US" dirty="0" smtClean="0"/>
              <a:t>Traditional life policies remain popular</a:t>
            </a:r>
          </a:p>
          <a:p>
            <a:pPr lvl="1"/>
            <a:r>
              <a:rPr lang="en-US" dirty="0" smtClean="0"/>
              <a:t>Large network of part-time, female agents</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60</a:t>
            </a:fld>
            <a:endParaRPr lang="en-US"/>
          </a:p>
        </p:txBody>
      </p:sp>
      <p:sp>
        <p:nvSpPr>
          <p:cNvPr id="5" name="Rounded Rectangle 4"/>
          <p:cNvSpPr/>
          <p:nvPr/>
        </p:nvSpPr>
        <p:spPr>
          <a:xfrm>
            <a:off x="6705600" y="6096000"/>
            <a:ext cx="2133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Insight 21.2</a:t>
            </a:r>
            <a:endParaRPr lang="en-US" sz="1400" dirty="0" smtClean="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Japan</a:t>
            </a:r>
            <a:endParaRPr lang="en-US" dirty="0"/>
          </a:p>
        </p:txBody>
      </p:sp>
      <p:sp>
        <p:nvSpPr>
          <p:cNvPr id="3" name="Content Placeholder 2"/>
          <p:cNvSpPr>
            <a:spLocks noGrp="1"/>
          </p:cNvSpPr>
          <p:nvPr>
            <p:ph idx="1"/>
          </p:nvPr>
        </p:nvSpPr>
        <p:spPr/>
        <p:txBody>
          <a:bodyPr/>
          <a:lstStyle/>
          <a:p>
            <a:r>
              <a:rPr lang="en-US" dirty="0" smtClean="0"/>
              <a:t>Issues</a:t>
            </a:r>
          </a:p>
          <a:p>
            <a:pPr lvl="1"/>
            <a:r>
              <a:rPr lang="en-US" dirty="0" smtClean="0"/>
              <a:t>Role of non-conventional life insurers</a:t>
            </a:r>
          </a:p>
          <a:p>
            <a:pPr lvl="2"/>
            <a:r>
              <a:rPr lang="en-US" dirty="0" err="1" smtClean="0"/>
              <a:t>Kampo</a:t>
            </a:r>
            <a:endParaRPr lang="en-US" dirty="0" smtClean="0"/>
          </a:p>
          <a:p>
            <a:pPr lvl="2"/>
            <a:r>
              <a:rPr lang="en-US" dirty="0" err="1" smtClean="0"/>
              <a:t>Zenkyoren</a:t>
            </a:r>
            <a:endParaRPr lang="en-US" dirty="0" smtClean="0"/>
          </a:p>
          <a:p>
            <a:pPr lvl="2"/>
            <a:endParaRPr lang="en-US" dirty="0" smtClean="0"/>
          </a:p>
          <a:p>
            <a:pPr lvl="1"/>
            <a:r>
              <a:rPr lang="en-US" dirty="0" smtClean="0"/>
              <a:t>Mega mergers and acquisitions</a:t>
            </a:r>
          </a:p>
          <a:p>
            <a:pPr lvl="1"/>
            <a:endParaRPr lang="en-US" dirty="0" smtClean="0"/>
          </a:p>
          <a:p>
            <a:pPr lvl="1"/>
            <a:r>
              <a:rPr lang="en-US" dirty="0" smtClean="0"/>
              <a:t>Fallout from the bubble economy</a:t>
            </a:r>
          </a:p>
          <a:p>
            <a:pPr lvl="1"/>
            <a:endParaRPr lang="en-US" dirty="0" smtClean="0"/>
          </a:p>
          <a:p>
            <a:pPr lvl="1"/>
            <a:r>
              <a:rPr lang="en-US" dirty="0" smtClean="0"/>
              <a:t>Aging population</a:t>
            </a:r>
          </a:p>
          <a:p>
            <a:pPr lvl="1"/>
            <a:endParaRPr lang="en-US" dirty="0" smtClean="0"/>
          </a:p>
          <a:p>
            <a:pPr lvl="1"/>
            <a:r>
              <a:rPr lang="en-US" dirty="0" smtClean="0"/>
              <a:t>Westernization of the younger generation</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61</a:t>
            </a:fld>
            <a:endParaRPr lang="en-US"/>
          </a:p>
        </p:txBody>
      </p:sp>
      <p:sp>
        <p:nvSpPr>
          <p:cNvPr id="5" name="Rounded Rectangle 4"/>
          <p:cNvSpPr/>
          <p:nvPr/>
        </p:nvSpPr>
        <p:spPr>
          <a:xfrm>
            <a:off x="5486400" y="14478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The deflationary economic condition is another risk Japan faces.</a:t>
            </a:r>
            <a:endParaRPr lang="en-US" sz="1400" dirty="0" smtClean="0">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Japan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62</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2676525" y="1576388"/>
            <a:ext cx="3790950" cy="37052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Korea</a:t>
            </a:r>
            <a:endParaRPr lang="en-US" dirty="0"/>
          </a:p>
        </p:txBody>
      </p:sp>
      <p:sp>
        <p:nvSpPr>
          <p:cNvPr id="3" name="Content Placeholder 2"/>
          <p:cNvSpPr>
            <a:spLocks noGrp="1"/>
          </p:cNvSpPr>
          <p:nvPr>
            <p:ph idx="1"/>
          </p:nvPr>
        </p:nvSpPr>
        <p:spPr/>
        <p:txBody>
          <a:bodyPr>
            <a:normAutofit lnSpcReduction="10000"/>
          </a:bodyPr>
          <a:lstStyle/>
          <a:p>
            <a:r>
              <a:rPr lang="en-US" dirty="0" smtClean="0"/>
              <a:t>Features</a:t>
            </a:r>
          </a:p>
          <a:p>
            <a:pPr lvl="1"/>
            <a:r>
              <a:rPr lang="en-US" dirty="0" smtClean="0"/>
              <a:t>The world’s seventh largest</a:t>
            </a:r>
          </a:p>
          <a:p>
            <a:pPr lvl="1"/>
            <a:r>
              <a:rPr lang="en-US" dirty="0" smtClean="0"/>
              <a:t>The economy has recovered from the Asian economy crisis</a:t>
            </a:r>
          </a:p>
          <a:p>
            <a:pPr lvl="1"/>
            <a:r>
              <a:rPr lang="en-US" dirty="0" smtClean="0"/>
              <a:t>Several key reformatory measures in the market</a:t>
            </a:r>
          </a:p>
          <a:p>
            <a:pPr lvl="1"/>
            <a:r>
              <a:rPr lang="en-US" dirty="0" smtClean="0"/>
              <a:t>Industry associations greatly influence the market.</a:t>
            </a:r>
          </a:p>
          <a:p>
            <a:pPr lvl="1"/>
            <a:r>
              <a:rPr lang="en-US" dirty="0" smtClean="0"/>
              <a:t>Chronic problem of policy lapses and surrenders</a:t>
            </a:r>
          </a:p>
          <a:p>
            <a:pPr lvl="1"/>
            <a:endParaRPr lang="en-US" dirty="0" smtClean="0"/>
          </a:p>
          <a:p>
            <a:r>
              <a:rPr lang="en-US" dirty="0" smtClean="0"/>
              <a:t>Products and distributions</a:t>
            </a:r>
          </a:p>
          <a:p>
            <a:pPr lvl="1"/>
            <a:r>
              <a:rPr lang="en-US" dirty="0" err="1" smtClean="0"/>
              <a:t>Bancassurance</a:t>
            </a:r>
            <a:r>
              <a:rPr lang="en-US" dirty="0" smtClean="0"/>
              <a:t> strongly promoted by government</a:t>
            </a:r>
          </a:p>
          <a:p>
            <a:pPr lvl="1"/>
            <a:endParaRPr lang="en-US" dirty="0" smtClean="0"/>
          </a:p>
          <a:p>
            <a:r>
              <a:rPr lang="en-US" dirty="0" smtClean="0"/>
              <a:t>Issues</a:t>
            </a:r>
          </a:p>
          <a:p>
            <a:pPr lvl="1"/>
            <a:r>
              <a:rPr lang="en-US" dirty="0" smtClean="0"/>
              <a:t>Products with limited period (up to 10 years) and pensions also sold by nonlife insurance </a:t>
            </a:r>
            <a:r>
              <a:rPr lang="en-US" dirty="0" smtClean="0"/>
              <a:t>companies</a:t>
            </a:r>
            <a:endParaRPr lang="en-US" dirty="0" smtClean="0"/>
          </a:p>
        </p:txBody>
      </p:sp>
      <p:sp>
        <p:nvSpPr>
          <p:cNvPr id="4" name="Slide Number Placeholder 3"/>
          <p:cNvSpPr>
            <a:spLocks noGrp="1"/>
          </p:cNvSpPr>
          <p:nvPr>
            <p:ph type="sldNum" sz="quarter" idx="12"/>
          </p:nvPr>
        </p:nvSpPr>
        <p:spPr/>
        <p:txBody>
          <a:bodyPr/>
          <a:lstStyle/>
          <a:p>
            <a:fld id="{1E48E7AC-00C8-46B0-AB26-1C1DD380E9D7}"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Korea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64</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2738438" y="1609725"/>
            <a:ext cx="3667125" cy="363855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Taiwan</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A strong life insurance industry and the world’s highest life insurance penetration</a:t>
            </a:r>
          </a:p>
          <a:p>
            <a:pPr lvl="1"/>
            <a:r>
              <a:rPr lang="en-US" dirty="0" smtClean="0"/>
              <a:t>30 life insurance companies – including eight foreign companies – operate.</a:t>
            </a:r>
          </a:p>
          <a:p>
            <a:pPr lvl="1"/>
            <a:endParaRPr lang="en-US" dirty="0" smtClean="0"/>
          </a:p>
          <a:p>
            <a:r>
              <a:rPr lang="en-US" dirty="0" smtClean="0"/>
              <a:t>Products and distributions</a:t>
            </a:r>
          </a:p>
          <a:p>
            <a:pPr lvl="1"/>
            <a:r>
              <a:rPr lang="en-US" dirty="0" smtClean="0"/>
              <a:t>Traditional products such as whole life and endowment have the largest proportions of in-force business</a:t>
            </a:r>
          </a:p>
          <a:p>
            <a:pPr lvl="1"/>
            <a:r>
              <a:rPr lang="en-US" dirty="0" smtClean="0"/>
              <a:t>Unit-linked life and annuity products have shown strong recent sales</a:t>
            </a:r>
          </a:p>
          <a:p>
            <a:pPr lvl="1"/>
            <a:r>
              <a:rPr lang="en-US" dirty="0" smtClean="0"/>
              <a:t>Distribution mainly by part-time agents</a:t>
            </a:r>
          </a:p>
          <a:p>
            <a:pPr lvl="2"/>
            <a:r>
              <a:rPr lang="en-US" dirty="0" smtClean="0"/>
              <a:t>Brokerage channel and </a:t>
            </a:r>
            <a:r>
              <a:rPr lang="en-US" dirty="0" err="1" smtClean="0"/>
              <a:t>bancassurance</a:t>
            </a:r>
            <a:r>
              <a:rPr lang="en-US" i="1" dirty="0" smtClean="0"/>
              <a:t> </a:t>
            </a:r>
            <a:r>
              <a:rPr lang="en-US" dirty="0" smtClean="0"/>
              <a:t>growing rapidly</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Taiwan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66</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2705100" y="1428750"/>
            <a:ext cx="3733800" cy="40005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China</a:t>
            </a:r>
            <a:endParaRPr lang="en-US" dirty="0"/>
          </a:p>
        </p:txBody>
      </p:sp>
      <p:sp>
        <p:nvSpPr>
          <p:cNvPr id="3" name="Content Placeholder 2"/>
          <p:cNvSpPr>
            <a:spLocks noGrp="1"/>
          </p:cNvSpPr>
          <p:nvPr>
            <p:ph idx="1"/>
          </p:nvPr>
        </p:nvSpPr>
        <p:spPr/>
        <p:txBody>
          <a:bodyPr/>
          <a:lstStyle/>
          <a:p>
            <a:pPr>
              <a:lnSpc>
                <a:spcPct val="90000"/>
              </a:lnSpc>
            </a:pPr>
            <a:r>
              <a:rPr lang="en-US" dirty="0" smtClean="0"/>
              <a:t>Features</a:t>
            </a:r>
          </a:p>
          <a:p>
            <a:pPr lvl="1">
              <a:lnSpc>
                <a:spcPct val="90000"/>
              </a:lnSpc>
            </a:pPr>
            <a:r>
              <a:rPr lang="en-US" dirty="0" smtClean="0"/>
              <a:t>The greatest growth potential in the world</a:t>
            </a:r>
          </a:p>
          <a:p>
            <a:pPr lvl="1">
              <a:lnSpc>
                <a:spcPct val="90000"/>
              </a:lnSpc>
            </a:pPr>
            <a:r>
              <a:rPr lang="en-US" dirty="0" smtClean="0"/>
              <a:t>Life insurance premium growth at about 25% per year during the last decade</a:t>
            </a:r>
          </a:p>
          <a:p>
            <a:pPr lvl="1">
              <a:lnSpc>
                <a:spcPct val="90000"/>
              </a:lnSpc>
            </a:pPr>
            <a:r>
              <a:rPr lang="en-US" dirty="0" smtClean="0"/>
              <a:t>Foreign insurer participation in its market only during the 1990s</a:t>
            </a:r>
          </a:p>
          <a:p>
            <a:pPr lvl="2">
              <a:lnSpc>
                <a:spcPct val="90000"/>
              </a:lnSpc>
            </a:pPr>
            <a:r>
              <a:rPr lang="en-US" dirty="0" smtClean="0"/>
              <a:t>Local insurers still dominate – China Life, Ping An, and China Pacific Life</a:t>
            </a:r>
          </a:p>
          <a:p>
            <a:pPr lvl="1">
              <a:lnSpc>
                <a:spcPct val="90000"/>
              </a:lnSpc>
            </a:pPr>
            <a:endParaRPr lang="en-US" dirty="0" smtClean="0"/>
          </a:p>
          <a:p>
            <a:pPr>
              <a:lnSpc>
                <a:spcPct val="90000"/>
              </a:lnSpc>
            </a:pPr>
            <a:r>
              <a:rPr lang="en-US" dirty="0" smtClean="0"/>
              <a:t>Products and distributions</a:t>
            </a:r>
          </a:p>
          <a:p>
            <a:pPr lvl="1">
              <a:lnSpc>
                <a:spcPct val="90000"/>
              </a:lnSpc>
            </a:pPr>
            <a:r>
              <a:rPr lang="en-US" dirty="0" smtClean="0"/>
              <a:t>Simple products thus far and via exclusive agents</a:t>
            </a:r>
          </a:p>
          <a:p>
            <a:pPr lvl="1">
              <a:lnSpc>
                <a:spcPct val="90000"/>
              </a:lnSpc>
            </a:pPr>
            <a:endParaRPr lang="en-US" dirty="0" smtClean="0"/>
          </a:p>
          <a:p>
            <a:pPr>
              <a:lnSpc>
                <a:spcPct val="90000"/>
              </a:lnSpc>
            </a:pPr>
            <a:r>
              <a:rPr lang="en-US" dirty="0" smtClean="0"/>
              <a:t>Issues</a:t>
            </a:r>
          </a:p>
          <a:p>
            <a:pPr lvl="1">
              <a:lnSpc>
                <a:spcPct val="90000"/>
              </a:lnSpc>
            </a:pPr>
            <a:r>
              <a:rPr lang="en-US" dirty="0" smtClean="0"/>
              <a:t>Further market liberalization and deregulation</a:t>
            </a:r>
          </a:p>
          <a:p>
            <a:pPr lvl="1">
              <a:lnSpc>
                <a:spcPct val="90000"/>
              </a:lnSpc>
            </a:pPr>
            <a:r>
              <a:rPr lang="en-US" dirty="0" smtClean="0"/>
              <a:t>Transparency</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67</a:t>
            </a:fld>
            <a:endParaRPr lang="en-US"/>
          </a:p>
        </p:txBody>
      </p:sp>
      <p:sp>
        <p:nvSpPr>
          <p:cNvPr id="5" name="Rounded Rectangle 4"/>
          <p:cNvSpPr/>
          <p:nvPr/>
        </p:nvSpPr>
        <p:spPr>
          <a:xfrm>
            <a:off x="6553200" y="5867400"/>
            <a:ext cx="2133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Hong Kong and Macau</a:t>
            </a:r>
            <a:endParaRPr lang="en-US" sz="1400" dirty="0" smtClean="0">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China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68</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2743200" y="1433513"/>
            <a:ext cx="3657600" cy="39909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India</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Annual life premium growth averaged about 13%</a:t>
            </a:r>
          </a:p>
          <a:p>
            <a:pPr lvl="1"/>
            <a:r>
              <a:rPr lang="en-US" dirty="0" smtClean="0"/>
              <a:t>Privatized since 1999</a:t>
            </a:r>
          </a:p>
          <a:p>
            <a:pPr lvl="1"/>
            <a:r>
              <a:rPr lang="en-US" dirty="0" smtClean="0"/>
              <a:t>Low consumption and penetration ratios</a:t>
            </a:r>
          </a:p>
          <a:p>
            <a:pPr lvl="1"/>
            <a:endParaRPr lang="en-US" dirty="0" smtClean="0"/>
          </a:p>
          <a:p>
            <a:r>
              <a:rPr lang="en-US" dirty="0" smtClean="0"/>
              <a:t>Products and distributions</a:t>
            </a:r>
          </a:p>
          <a:p>
            <a:pPr lvl="1"/>
            <a:r>
              <a:rPr lang="en-US" dirty="0" err="1" smtClean="0"/>
              <a:t>Bancassurance</a:t>
            </a:r>
            <a:r>
              <a:rPr lang="en-US" dirty="0" smtClean="0"/>
              <a:t> and broker system introduced</a:t>
            </a:r>
          </a:p>
          <a:p>
            <a:pPr lvl="1"/>
            <a:r>
              <a:rPr lang="en-US" dirty="0" smtClean="0"/>
              <a:t>Provision of health insurance in the private sector emphasized</a:t>
            </a:r>
          </a:p>
          <a:p>
            <a:pPr lvl="1"/>
            <a:endParaRPr lang="en-US" dirty="0" smtClean="0"/>
          </a:p>
          <a:p>
            <a:r>
              <a:rPr lang="en-US" dirty="0" smtClean="0"/>
              <a:t>Issues</a:t>
            </a:r>
          </a:p>
          <a:p>
            <a:pPr lvl="1"/>
            <a:r>
              <a:rPr lang="en-US" dirty="0" smtClean="0"/>
              <a:t>Further deregulation</a:t>
            </a:r>
          </a:p>
          <a:p>
            <a:pPr lvl="1"/>
            <a:r>
              <a:rPr lang="en-US" dirty="0" smtClean="0"/>
              <a:t>Foreign ownership of local company</a:t>
            </a:r>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Insurance Policies</a:t>
            </a:r>
            <a:endParaRPr lang="en-US" dirty="0"/>
          </a:p>
        </p:txBody>
      </p:sp>
      <p:sp>
        <p:nvSpPr>
          <p:cNvPr id="5" name="Text Placeholder 4"/>
          <p:cNvSpPr>
            <a:spLocks noGrp="1"/>
          </p:cNvSpPr>
          <p:nvPr>
            <p:ph type="body" idx="1"/>
          </p:nvPr>
        </p:nvSpPr>
        <p:spPr/>
        <p:txBody>
          <a:bodyPr/>
          <a:lstStyle/>
          <a:p>
            <a:r>
              <a:rPr lang="en-US" dirty="0" smtClean="0"/>
              <a:t>Key Words</a:t>
            </a:r>
            <a:endParaRPr lang="en-US" dirty="0"/>
          </a:p>
        </p:txBody>
      </p:sp>
      <p:sp>
        <p:nvSpPr>
          <p:cNvPr id="6" name="Content Placeholder 5"/>
          <p:cNvSpPr>
            <a:spLocks noGrp="1"/>
          </p:cNvSpPr>
          <p:nvPr>
            <p:ph sz="half" idx="2"/>
          </p:nvPr>
        </p:nvSpPr>
        <p:spPr/>
        <p:txBody>
          <a:bodyPr/>
          <a:lstStyle/>
          <a:p>
            <a:r>
              <a:rPr lang="en-US" dirty="0" smtClean="0"/>
              <a:t>Face amount (sum assured)</a:t>
            </a:r>
          </a:p>
          <a:p>
            <a:r>
              <a:rPr lang="en-US" dirty="0" smtClean="0"/>
              <a:t>Insured</a:t>
            </a:r>
          </a:p>
          <a:p>
            <a:r>
              <a:rPr lang="en-US" dirty="0" smtClean="0"/>
              <a:t>Applicant</a:t>
            </a:r>
          </a:p>
          <a:p>
            <a:r>
              <a:rPr lang="en-US" dirty="0" err="1" smtClean="0"/>
              <a:t>Policyowner</a:t>
            </a:r>
            <a:r>
              <a:rPr lang="en-US" dirty="0" smtClean="0"/>
              <a:t> (policyholder)</a:t>
            </a:r>
          </a:p>
          <a:p>
            <a:r>
              <a:rPr lang="en-US" dirty="0" smtClean="0"/>
              <a:t>Beneficiary</a:t>
            </a:r>
          </a:p>
          <a:p>
            <a:endParaRPr lang="en-US" dirty="0"/>
          </a:p>
        </p:txBody>
      </p:sp>
      <p:sp>
        <p:nvSpPr>
          <p:cNvPr id="7" name="Text Placeholder 6"/>
          <p:cNvSpPr>
            <a:spLocks noGrp="1"/>
          </p:cNvSpPr>
          <p:nvPr>
            <p:ph type="body" sz="quarter" idx="3"/>
          </p:nvPr>
        </p:nvSpPr>
        <p:spPr/>
        <p:txBody>
          <a:bodyPr/>
          <a:lstStyle/>
          <a:p>
            <a:r>
              <a:rPr lang="en-US" dirty="0" smtClean="0"/>
              <a:t>Classification</a:t>
            </a:r>
            <a:endParaRPr lang="en-US" dirty="0"/>
          </a:p>
        </p:txBody>
      </p:sp>
      <p:sp>
        <p:nvSpPr>
          <p:cNvPr id="8" name="Content Placeholder 7"/>
          <p:cNvSpPr>
            <a:spLocks noGrp="1"/>
          </p:cNvSpPr>
          <p:nvPr>
            <p:ph sz="quarter" idx="4"/>
          </p:nvPr>
        </p:nvSpPr>
        <p:spPr/>
        <p:txBody>
          <a:bodyPr/>
          <a:lstStyle/>
          <a:p>
            <a:r>
              <a:rPr lang="en-US" dirty="0" smtClean="0"/>
              <a:t>Term life insurance</a:t>
            </a:r>
          </a:p>
          <a:p>
            <a:pPr lvl="1"/>
            <a:endParaRPr lang="en-US" dirty="0" smtClean="0"/>
          </a:p>
          <a:p>
            <a:r>
              <a:rPr lang="en-US" dirty="0" smtClean="0"/>
              <a:t>Cash value life insurance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India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70</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2714625" y="1538288"/>
            <a:ext cx="3714750" cy="378142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Australia and New Zealand</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Along with New Zealand, one of the world’s most sophisticated markets</a:t>
            </a:r>
          </a:p>
          <a:p>
            <a:pPr lvl="1"/>
            <a:r>
              <a:rPr lang="en-US" dirty="0" smtClean="0"/>
              <a:t>Incredibly competitive, strict disclosure requirements, and strong consumer protection, solvency and actuarial standards</a:t>
            </a:r>
          </a:p>
          <a:p>
            <a:pPr lvl="1"/>
            <a:r>
              <a:rPr lang="en-US" dirty="0" smtClean="0"/>
              <a:t>Dominated by several large companies such as Australian Mutual Provident, National Australia, and ING (Australia)</a:t>
            </a:r>
          </a:p>
          <a:p>
            <a:pPr lvl="1"/>
            <a:endParaRPr lang="en-US" dirty="0" smtClean="0"/>
          </a:p>
          <a:p>
            <a:r>
              <a:rPr lang="en-US" dirty="0" smtClean="0"/>
              <a:t>Products and distributions</a:t>
            </a:r>
          </a:p>
          <a:p>
            <a:pPr lvl="1"/>
            <a:r>
              <a:rPr lang="en-US" dirty="0" smtClean="0"/>
              <a:t>The largest product sales in superannuation</a:t>
            </a:r>
          </a:p>
          <a:p>
            <a:pPr lvl="1"/>
            <a:r>
              <a:rPr lang="en-US" dirty="0" smtClean="0"/>
              <a:t>Bank-owned life insurers accounted for 38% of new premiums written in 2005</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Australia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72</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2743200" y="1528763"/>
            <a:ext cx="3657600" cy="380047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New Zealand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73</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2700338" y="1371600"/>
            <a:ext cx="3743325" cy="4191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 ASEAN</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Both developed and developing economies</a:t>
            </a:r>
          </a:p>
          <a:p>
            <a:pPr lvl="1"/>
            <a:r>
              <a:rPr lang="en-US" dirty="0" smtClean="0"/>
              <a:t>Diversity in ethnic backgrounds</a:t>
            </a:r>
          </a:p>
          <a:p>
            <a:pPr lvl="1"/>
            <a:r>
              <a:rPr lang="en-US" dirty="0" smtClean="0"/>
              <a:t>Already a large number of foreign insurers in the market</a:t>
            </a:r>
          </a:p>
          <a:p>
            <a:pPr lvl="1"/>
            <a:endParaRPr lang="en-US" dirty="0" smtClean="0"/>
          </a:p>
          <a:p>
            <a:r>
              <a:rPr lang="en-US" dirty="0" smtClean="0"/>
              <a:t>Products and distributions</a:t>
            </a:r>
          </a:p>
          <a:p>
            <a:pPr lvl="1"/>
            <a:r>
              <a:rPr lang="en-US" dirty="0" smtClean="0"/>
              <a:t>Mainly traditional whole life and endowment but with unit-linked and annuity business growing rapidly in a few markets.</a:t>
            </a:r>
          </a:p>
          <a:p>
            <a:pPr lvl="1"/>
            <a:r>
              <a:rPr lang="en-US" dirty="0" smtClean="0"/>
              <a:t>Distribution almost exclusively on face-to-face selling by part-time, male and female captive agents</a:t>
            </a:r>
          </a:p>
          <a:p>
            <a:pPr lvl="1"/>
            <a:endParaRPr lang="en-US" dirty="0" smtClean="0"/>
          </a:p>
          <a:p>
            <a:r>
              <a:rPr lang="en-US" dirty="0" smtClean="0"/>
              <a:t>Issues</a:t>
            </a:r>
          </a:p>
          <a:p>
            <a:pPr lvl="1"/>
            <a:r>
              <a:rPr lang="en-US" dirty="0" smtClean="0"/>
              <a:t>The image of life insurance in some societies or communities</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Singapore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75</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2709863" y="1504950"/>
            <a:ext cx="3724275" cy="38481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Life Insurers </a:t>
            </a:r>
            <a:r>
              <a:rPr lang="en-US" dirty="0" smtClean="0"/>
              <a:t>in Vietnam (2007)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76</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2752725" y="2071688"/>
            <a:ext cx="3638550" cy="271462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a:t>
            </a:r>
            <a:endParaRPr lang="en-US" dirty="0"/>
          </a:p>
        </p:txBody>
      </p:sp>
      <p:sp>
        <p:nvSpPr>
          <p:cNvPr id="3" name="Content Placeholder 2"/>
          <p:cNvSpPr>
            <a:spLocks noGrp="1"/>
          </p:cNvSpPr>
          <p:nvPr>
            <p:ph idx="1"/>
          </p:nvPr>
        </p:nvSpPr>
        <p:spPr/>
        <p:txBody>
          <a:bodyPr/>
          <a:lstStyle/>
          <a:p>
            <a:r>
              <a:rPr lang="en-US" dirty="0" smtClean="0"/>
              <a:t>Features</a:t>
            </a:r>
          </a:p>
          <a:p>
            <a:pPr lvl="1"/>
            <a:r>
              <a:rPr lang="en-US" dirty="0" smtClean="0"/>
              <a:t>Most markets long been hampered by political and economic turmoil</a:t>
            </a:r>
          </a:p>
          <a:p>
            <a:pPr lvl="1"/>
            <a:r>
              <a:rPr lang="en-US" dirty="0" smtClean="0"/>
              <a:t>African life insurance figures are dominated by South Africa.</a:t>
            </a:r>
          </a:p>
          <a:p>
            <a:pPr lvl="2"/>
            <a:r>
              <a:rPr lang="en-US" dirty="0" smtClean="0"/>
              <a:t>South Africa with the world’s second highest life insurance penetration</a:t>
            </a:r>
          </a:p>
          <a:p>
            <a:pPr lvl="1"/>
            <a:r>
              <a:rPr lang="en-US" dirty="0" smtClean="0"/>
              <a:t>Other markets, such as Namibia, Mauritius and Botswana, slowly grow.</a:t>
            </a:r>
          </a:p>
          <a:p>
            <a:pPr lvl="1"/>
            <a:endParaRPr lang="en-US" dirty="0" smtClean="0"/>
          </a:p>
          <a:p>
            <a:r>
              <a:rPr lang="en-US" dirty="0" smtClean="0"/>
              <a:t>Still the least known regional market in the </a:t>
            </a:r>
            <a:r>
              <a:rPr lang="en-US" dirty="0" smtClean="0"/>
              <a:t>world</a:t>
            </a:r>
          </a:p>
          <a:p>
            <a:pPr lvl="1"/>
            <a:r>
              <a:rPr lang="en-US" dirty="0" smtClean="0"/>
              <a:t>Exception: South Africa</a:t>
            </a:r>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Insurers in Egypt (200</a:t>
            </a:r>
            <a:r>
              <a:rPr lang="en-US" dirty="0" smtClean="0">
                <a:solidFill>
                  <a:srgbClr val="FF0000"/>
                </a:solidFill>
              </a:rPr>
              <a:t>6</a:t>
            </a:r>
            <a:r>
              <a:rPr lang="en-US" dirty="0" smtClean="0"/>
              <a:t>)</a:t>
            </a:r>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78</a:t>
            </a:fld>
            <a:endParaRPr lang="en-US"/>
          </a:p>
        </p:txBody>
      </p:sp>
      <p:pic>
        <p:nvPicPr>
          <p:cNvPr id="16386" name="Picture 2"/>
          <p:cNvPicPr>
            <a:picLocks noChangeAspect="1" noChangeArrowheads="1"/>
          </p:cNvPicPr>
          <p:nvPr/>
        </p:nvPicPr>
        <p:blipFill>
          <a:blip r:embed="rId2" cstate="print"/>
          <a:srcRect/>
          <a:stretch>
            <a:fillRect/>
          </a:stretch>
        </p:blipFill>
        <p:spPr bwMode="auto">
          <a:xfrm>
            <a:off x="2714625" y="1590675"/>
            <a:ext cx="3714750" cy="367665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Leading Insurers in </a:t>
            </a:r>
            <a:r>
              <a:rPr lang="en-US" dirty="0" smtClean="0"/>
              <a:t>South Africa (200</a:t>
            </a:r>
            <a:r>
              <a:rPr lang="en-US" dirty="0" smtClean="0">
                <a:solidFill>
                  <a:srgbClr val="FF0000"/>
                </a:solidFill>
              </a:rPr>
              <a:t>6</a:t>
            </a:r>
            <a:r>
              <a:rPr lang="en-US" dirty="0" smtClean="0"/>
              <a:t>)</a:t>
            </a:r>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79</a:t>
            </a:fld>
            <a:endParaRPr lang="en-US"/>
          </a:p>
        </p:txBody>
      </p:sp>
      <p:pic>
        <p:nvPicPr>
          <p:cNvPr id="17410" name="Picture 2"/>
          <p:cNvPicPr>
            <a:picLocks noChangeAspect="1" noChangeArrowheads="1"/>
          </p:cNvPicPr>
          <p:nvPr/>
        </p:nvPicPr>
        <p:blipFill>
          <a:blip r:embed="rId2" cstate="print"/>
          <a:srcRect/>
          <a:stretch>
            <a:fillRect/>
          </a:stretch>
        </p:blipFill>
        <p:spPr bwMode="auto">
          <a:xfrm>
            <a:off x="2752725" y="1352550"/>
            <a:ext cx="3638550" cy="4152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Term Life Insurance</a:t>
            </a:r>
            <a:endParaRPr lang="en-US" dirty="0"/>
          </a:p>
        </p:txBody>
      </p:sp>
      <p:sp>
        <p:nvSpPr>
          <p:cNvPr id="4" name="Content Placeholder 3"/>
          <p:cNvSpPr>
            <a:spLocks noGrp="1"/>
          </p:cNvSpPr>
          <p:nvPr>
            <p:ph idx="1"/>
          </p:nvPr>
        </p:nvSpPr>
        <p:spPr/>
        <p:txBody>
          <a:bodyPr/>
          <a:lstStyle/>
          <a:p>
            <a:r>
              <a:rPr lang="en-US" dirty="0" smtClean="0"/>
              <a:t>Coverage period</a:t>
            </a:r>
          </a:p>
          <a:p>
            <a:pPr lvl="1"/>
            <a:r>
              <a:rPr lang="en-US" dirty="0" smtClean="0"/>
              <a:t>Yearly renewable term (YRT)</a:t>
            </a:r>
          </a:p>
          <a:p>
            <a:pPr lvl="1"/>
            <a:r>
              <a:rPr lang="en-US" dirty="0" smtClean="0"/>
              <a:t>10- and 20-year (level-premium) term policies</a:t>
            </a:r>
          </a:p>
          <a:p>
            <a:pPr lvl="1"/>
            <a:r>
              <a:rPr lang="en-US" dirty="0" smtClean="0"/>
              <a:t>Life-expectancy term</a:t>
            </a:r>
          </a:p>
          <a:p>
            <a:pPr lvl="1"/>
            <a:r>
              <a:rPr lang="en-US" dirty="0" smtClean="0"/>
              <a:t>Term-to-age 65</a:t>
            </a:r>
          </a:p>
          <a:p>
            <a:pPr lvl="1"/>
            <a:endParaRPr lang="en-US" dirty="0" smtClean="0"/>
          </a:p>
          <a:p>
            <a:r>
              <a:rPr lang="en-US" dirty="0" smtClean="0"/>
              <a:t>Other features</a:t>
            </a:r>
          </a:p>
          <a:p>
            <a:pPr lvl="1"/>
            <a:r>
              <a:rPr lang="en-US" dirty="0" smtClean="0"/>
              <a:t>Conversion</a:t>
            </a:r>
          </a:p>
          <a:p>
            <a:pPr lvl="1"/>
            <a:r>
              <a:rPr lang="en-US" dirty="0" smtClean="0"/>
              <a:t>Reentry</a:t>
            </a:r>
          </a:p>
          <a:p>
            <a:pPr lvl="1"/>
            <a:r>
              <a:rPr lang="en-US" dirty="0" smtClean="0"/>
              <a:t>Low premium but with no cash value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a:t>
            </a:fld>
            <a:endParaRPr lang="en-US"/>
          </a:p>
        </p:txBody>
      </p:sp>
      <p:pic>
        <p:nvPicPr>
          <p:cNvPr id="84994" name="Picture 2" descr="http://www.garvfinancial.com/wp-content/lterm-life-insurance.jpg">
            <a:hlinkClick r:id="rId2"/>
          </p:cNvPr>
          <p:cNvPicPr>
            <a:picLocks noChangeAspect="1" noChangeArrowheads="1"/>
          </p:cNvPicPr>
          <p:nvPr/>
        </p:nvPicPr>
        <p:blipFill>
          <a:blip r:embed="rId3" cstate="print"/>
          <a:srcRect/>
          <a:stretch>
            <a:fillRect/>
          </a:stretch>
        </p:blipFill>
        <p:spPr bwMode="auto">
          <a:xfrm>
            <a:off x="7315200" y="1219200"/>
            <a:ext cx="1560122" cy="1838326"/>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1</a:t>
            </a:r>
            <a:endParaRPr lang="en-US" dirty="0"/>
          </a:p>
        </p:txBody>
      </p:sp>
      <p:sp>
        <p:nvSpPr>
          <p:cNvPr id="4" name="Content Placeholder 3"/>
          <p:cNvSpPr>
            <a:spLocks noGrp="1"/>
          </p:cNvSpPr>
          <p:nvPr>
            <p:ph idx="1"/>
          </p:nvPr>
        </p:nvSpPr>
        <p:spPr/>
        <p:txBody>
          <a:bodyPr/>
          <a:lstStyle/>
          <a:p>
            <a:r>
              <a:rPr lang="en-US" dirty="0" smtClean="0"/>
              <a:t>As the ASEAN insurance industry grows, we can expect continuing tensions between ASEAN countries with a well-developed market economy and those with more restrictive regimes. What advice would you give to an ASEAN insurance company that wishes to operate throughout the region?</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2</a:t>
            </a:r>
            <a:endParaRPr lang="en-US" dirty="0"/>
          </a:p>
        </p:txBody>
      </p:sp>
      <p:sp>
        <p:nvSpPr>
          <p:cNvPr id="4" name="Content Placeholder 3"/>
          <p:cNvSpPr>
            <a:spLocks noGrp="1"/>
          </p:cNvSpPr>
          <p:nvPr>
            <p:ph idx="1"/>
          </p:nvPr>
        </p:nvSpPr>
        <p:spPr/>
        <p:txBody>
          <a:bodyPr/>
          <a:lstStyle/>
          <a:p>
            <a:r>
              <a:rPr lang="en-US" dirty="0" smtClean="0"/>
              <a:t>Many U.S. life insurers have been reluctant to enter international markets. Why have they been reluctant historically to do so? Why do you believe U.S. insurers have begun to increase their international activities? Do you believe they will succeed?</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3</a:t>
            </a:r>
            <a:endParaRPr lang="en-US" dirty="0"/>
          </a:p>
        </p:txBody>
      </p:sp>
      <p:sp>
        <p:nvSpPr>
          <p:cNvPr id="4" name="Content Placeholder 3"/>
          <p:cNvSpPr>
            <a:spLocks noGrp="1"/>
          </p:cNvSpPr>
          <p:nvPr>
            <p:ph idx="1"/>
          </p:nvPr>
        </p:nvSpPr>
        <p:spPr/>
        <p:txBody>
          <a:bodyPr/>
          <a:lstStyle/>
          <a:p>
            <a:r>
              <a:rPr lang="en-US" dirty="0" smtClean="0"/>
              <a:t>In Europe, the direct marketing and </a:t>
            </a:r>
            <a:r>
              <a:rPr lang="en-US" i="1" dirty="0" err="1" smtClean="0"/>
              <a:t>bancassurance</a:t>
            </a:r>
            <a:r>
              <a:rPr lang="en-US" i="1" dirty="0" smtClean="0"/>
              <a:t> </a:t>
            </a:r>
            <a:r>
              <a:rPr lang="en-US" dirty="0" smtClean="0"/>
              <a:t>movements have gained enormous momentum. In many other countries, insurance is still sold through personal contact with an agent. What do you see as the strengths and weaknesses from the consumer’s point of view of these three different strategies for selling life insurance?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83</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Illustration of Term-to-Age 65 Policy </a:t>
            </a:r>
            <a:r>
              <a:rPr lang="en-US" sz="2000" dirty="0" smtClean="0"/>
              <a:t>(Figure 21.1)</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9</a:t>
            </a:fld>
            <a:endParaRPr lang="en-US"/>
          </a:p>
        </p:txBody>
      </p:sp>
      <p:pic>
        <p:nvPicPr>
          <p:cNvPr id="5" name="Picture 5"/>
          <p:cNvPicPr>
            <a:picLocks noChangeAspect="1" noChangeArrowheads="1"/>
          </p:cNvPicPr>
          <p:nvPr/>
        </p:nvPicPr>
        <p:blipFill>
          <a:blip r:embed="rId2" cstate="print"/>
          <a:srcRect/>
          <a:stretch>
            <a:fillRect/>
          </a:stretch>
        </p:blipFill>
        <p:spPr bwMode="auto">
          <a:xfrm>
            <a:off x="323850" y="1484313"/>
            <a:ext cx="8569325" cy="42735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b="1" dirty="0" smtClean="0"/>
        </a:defPPr>
      </a:lstStyle>
      <a:style>
        <a:lnRef idx="1">
          <a:schemeClr val="dk1"/>
        </a:lnRef>
        <a:fillRef idx="2">
          <a:schemeClr val="dk1"/>
        </a:fillRef>
        <a:effectRef idx="1">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3322</Words>
  <Application>Microsoft Office PowerPoint</Application>
  <PresentationFormat>On-screen Show (4:3)</PresentationFormat>
  <Paragraphs>660</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Slide 1</vt:lpstr>
      <vt:lpstr>Risk Management and Insurance: Perspectives in a Global Economy  21. Life Insurance</vt:lpstr>
      <vt:lpstr>Study Points</vt:lpstr>
      <vt:lpstr>Life Insurance Policies</vt:lpstr>
      <vt:lpstr>Fundamentals</vt:lpstr>
      <vt:lpstr>Mortality-based Policies</vt:lpstr>
      <vt:lpstr>Life Insurance Policies</vt:lpstr>
      <vt:lpstr>Term Life Insurance</vt:lpstr>
      <vt:lpstr>Illustration of Term-to-Age 65 Policy (Figure 21.1)</vt:lpstr>
      <vt:lpstr>Cash Value Life Insurance</vt:lpstr>
      <vt:lpstr>Illustration of Whole Life Policy (Figure 21.2)</vt:lpstr>
      <vt:lpstr>Universal Life</vt:lpstr>
      <vt:lpstr>Whole Life</vt:lpstr>
      <vt:lpstr>Whole Life</vt:lpstr>
      <vt:lpstr>Endowment Insurance</vt:lpstr>
      <vt:lpstr>Annuities</vt:lpstr>
      <vt:lpstr>Annuities - Typo</vt:lpstr>
      <vt:lpstr>Classification of Annuities (Figure 21.3)</vt:lpstr>
      <vt:lpstr>Illustration of Level-Premium Deferred Annuity (Figure 21.4)</vt:lpstr>
      <vt:lpstr>Morbidity-based Insurance Policies</vt:lpstr>
      <vt:lpstr>Health Insurance Policies</vt:lpstr>
      <vt:lpstr>Long Term Care (LTC) Insurance</vt:lpstr>
      <vt:lpstr>Disability Income Insurance</vt:lpstr>
      <vt:lpstr>Disability Income Insurance</vt:lpstr>
      <vt:lpstr>Selected Life Insurance Market – the U.S.</vt:lpstr>
      <vt:lpstr>The Americas – the U.S.</vt:lpstr>
      <vt:lpstr>The Americas – the U.S.</vt:lpstr>
      <vt:lpstr>The Americas – the U.S. (Figure 21.5)</vt:lpstr>
      <vt:lpstr>2010 U.S. Healthcare Reform</vt:lpstr>
      <vt:lpstr>Percentage Uninsured Relative to State Population – Three Year Average, 2005-2007</vt:lpstr>
      <vt:lpstr>Healthcare Expenditure – 1960-2010</vt:lpstr>
      <vt:lpstr>The 2010 Reform (Based on Draft)</vt:lpstr>
      <vt:lpstr>In 2010 (Selected)</vt:lpstr>
      <vt:lpstr>In 2011 (Selected)</vt:lpstr>
      <vt:lpstr>In 2012 (Selected)</vt:lpstr>
      <vt:lpstr>In 2013 (Selected)</vt:lpstr>
      <vt:lpstr>In 2014 (Selected)</vt:lpstr>
      <vt:lpstr>In 2015 (Selected)</vt:lpstr>
      <vt:lpstr>In 2018 (Selected)</vt:lpstr>
      <vt:lpstr>By 2020 (Selected)</vt:lpstr>
      <vt:lpstr>Selected Life Insurance Markets Internationally</vt:lpstr>
      <vt:lpstr>The Americas – Canada</vt:lpstr>
      <vt:lpstr>Leading Life Insurers in the U.S. (2008)</vt:lpstr>
      <vt:lpstr>The Americas – Latin America</vt:lpstr>
      <vt:lpstr>The Americas – Latin America</vt:lpstr>
      <vt:lpstr>Leading Life Insurers in Brazil (2008)</vt:lpstr>
      <vt:lpstr>Leading Life Insurers in Argentina (2008)</vt:lpstr>
      <vt:lpstr>Europe</vt:lpstr>
      <vt:lpstr>Europe – the United Kingdom</vt:lpstr>
      <vt:lpstr>Europe – the United Kingdom</vt:lpstr>
      <vt:lpstr>Leading Life Insurers in the U.K. (2007)</vt:lpstr>
      <vt:lpstr>Europe – France</vt:lpstr>
      <vt:lpstr>Leading Life Insurers in France (2007)</vt:lpstr>
      <vt:lpstr>Europe – Germany</vt:lpstr>
      <vt:lpstr>Leading Life Insurers in Germany (2007)</vt:lpstr>
      <vt:lpstr>Europe – Russia</vt:lpstr>
      <vt:lpstr>Leading Life Insurers in Russia (2007)</vt:lpstr>
      <vt:lpstr>Europe – Market Issues</vt:lpstr>
      <vt:lpstr>Asia-Pacific</vt:lpstr>
      <vt:lpstr>Asia-Pacific – Japan</vt:lpstr>
      <vt:lpstr>Asia-Pacific – Japan</vt:lpstr>
      <vt:lpstr>Leading Life Insurers in Japan (2007)</vt:lpstr>
      <vt:lpstr>Asia-Pacific – Korea</vt:lpstr>
      <vt:lpstr>Leading Life Insurers in Korea (2007)</vt:lpstr>
      <vt:lpstr>Asia-Pacific – Taiwan</vt:lpstr>
      <vt:lpstr>Leading Life Insurers in Taiwan (2007)</vt:lpstr>
      <vt:lpstr>Asia-Pacific – China</vt:lpstr>
      <vt:lpstr>Leading Life Insurers in China (2007)</vt:lpstr>
      <vt:lpstr>Asia-Pacific – India</vt:lpstr>
      <vt:lpstr>Leading Life Insurers in India (2007)</vt:lpstr>
      <vt:lpstr>Asia-Pacific – Australia and New Zealand</vt:lpstr>
      <vt:lpstr>Leading Life Insurers in Australia (2007)</vt:lpstr>
      <vt:lpstr>Leading Life Insurers in New Zealand (2007)</vt:lpstr>
      <vt:lpstr>Asia-Pacific – ASEAN</vt:lpstr>
      <vt:lpstr>Leading Life Insurers in Singapore (2007)</vt:lpstr>
      <vt:lpstr>Leading Life Insurers in Vietnam (2007)</vt:lpstr>
      <vt:lpstr>Africa</vt:lpstr>
      <vt:lpstr>Leading Insurers in Egypt (2006)</vt:lpstr>
      <vt:lpstr>Leading Insurers in South Africa (2006)</vt:lpstr>
      <vt:lpstr>Discussion Questions</vt:lpstr>
      <vt:lpstr>Discussion Question 1</vt:lpstr>
      <vt:lpstr>Discussion Question 2</vt:lpstr>
      <vt:lpstr>Discussion Question 3</vt:lpstr>
    </vt:vector>
  </TitlesOfParts>
  <Company>Information Technology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kwonw</dc:creator>
  <cp:lastModifiedBy>kwonw</cp:lastModifiedBy>
  <cp:revision>45</cp:revision>
  <dcterms:created xsi:type="dcterms:W3CDTF">2010-01-31T21:02:46Z</dcterms:created>
  <dcterms:modified xsi:type="dcterms:W3CDTF">2010-04-12T18:58:20Z</dcterms:modified>
</cp:coreProperties>
</file>